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6" r:id="rId1"/>
  </p:sldMasterIdLst>
  <p:sldIdLst>
    <p:sldId id="256" r:id="rId2"/>
    <p:sldId id="268" r:id="rId3"/>
    <p:sldId id="269" r:id="rId4"/>
    <p:sldId id="270" r:id="rId5"/>
    <p:sldId id="271" r:id="rId6"/>
    <p:sldId id="272" r:id="rId7"/>
    <p:sldId id="273" r:id="rId8"/>
    <p:sldId id="274" r:id="rId9"/>
    <p:sldId id="275" r:id="rId10"/>
    <p:sldId id="277" r:id="rId11"/>
    <p:sldId id="276" r:id="rId12"/>
    <p:sldId id="267"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05"/>
    <a:srgbClr val="A1080F"/>
    <a:srgbClr val="F5C26B"/>
    <a:srgbClr val="FFFF99"/>
    <a:srgbClr val="D34817"/>
    <a:srgbClr val="FF6600"/>
    <a:srgbClr val="D51920"/>
    <a:srgbClr val="FF66CC"/>
    <a:srgbClr val="FF9147"/>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15" d="100"/>
          <a:sy n="115" d="100"/>
        </p:scale>
        <p:origin x="822"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82680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06437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ltLang="ko-KR"/>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ko-KR"/>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088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288941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ltLang="ko-KR"/>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ko-KR"/>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144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ltLang="ko-KR"/>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ko-KR"/>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51917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87658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36396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3330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69373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2989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ltLang="ko-KR"/>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96746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48037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92249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ltLang="ko-KR"/>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ko-KR"/>
              <a:t>Edit Master text styles</a:t>
            </a:r>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66724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2017-08-11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25275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49E39B-7901-4BC8-8664-AC78CF0A63B1}" type="datetimeFigureOut">
              <a:rPr lang="ko-KR" altLang="en-US" smtClean="0"/>
              <a:t>2017-08-11</a:t>
            </a:fld>
            <a:endParaRPr lang="ko-KR"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05854178"/>
      </p:ext>
    </p:extLst>
  </p:cSld>
  <p:clrMap bg1="lt1" tx1="dk1" bg2="lt2" tx2="dk2" accent1="accent1" accent2="accent2" accent3="accent3" accent4="accent4" accent5="accent5" accent6="accent6" hlink="hlink" folHlink="folHlink"/>
  <p:sldLayoutIdLst>
    <p:sldLayoutId id="2147485147"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 id="2147485158" r:id="rId12"/>
    <p:sldLayoutId id="2147485159" r:id="rId13"/>
    <p:sldLayoutId id="2147485160" r:id="rId14"/>
    <p:sldLayoutId id="2147485161" r:id="rId15"/>
    <p:sldLayoutId id="2147485162" r:id="rId16"/>
  </p:sldLayoutIdLst>
  <p:txStyles>
    <p:title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오각형 10">
            <a:extLst>
              <a:ext uri="{FF2B5EF4-FFF2-40B4-BE49-F238E27FC236}">
                <a16:creationId xmlns:a16="http://schemas.microsoft.com/office/drawing/2014/main" id="{F5606CC4-A959-43F0-9187-9FB513CFC1E9}"/>
              </a:ext>
            </a:extLst>
          </p:cNvPr>
          <p:cNvSpPr/>
          <p:nvPr/>
        </p:nvSpPr>
        <p:spPr>
          <a:xfrm>
            <a:off x="3745160" y="44624"/>
            <a:ext cx="1689436" cy="769868"/>
          </a:xfrm>
          <a:prstGeom prst="pentagon">
            <a:avLst/>
          </a:prstGeom>
          <a:solidFill>
            <a:srgbClr val="FBA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4" name="그림 3">
            <a:extLst>
              <a:ext uri="{FF2B5EF4-FFF2-40B4-BE49-F238E27FC236}">
                <a16:creationId xmlns:a16="http://schemas.microsoft.com/office/drawing/2014/main" id="{461CD79F-0A84-4836-ABB1-A7F8F961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315416"/>
            <a:ext cx="9937104" cy="996698"/>
          </a:xfrm>
          <a:prstGeom prst="rect">
            <a:avLst/>
          </a:prstGeom>
        </p:spPr>
      </p:pic>
      <p:pic>
        <p:nvPicPr>
          <p:cNvPr id="7" name="그림 6">
            <a:extLst>
              <a:ext uri="{FF2B5EF4-FFF2-40B4-BE49-F238E27FC236}">
                <a16:creationId xmlns:a16="http://schemas.microsoft.com/office/drawing/2014/main" id="{440AB7BB-7FA6-4DE8-9909-CF72B4085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6396174"/>
            <a:ext cx="9937104" cy="777242"/>
          </a:xfrm>
          <a:prstGeom prst="rect">
            <a:avLst/>
          </a:prstGeom>
        </p:spPr>
      </p:pic>
      <p:sp>
        <p:nvSpPr>
          <p:cNvPr id="2" name="제목 1"/>
          <p:cNvSpPr>
            <a:spLocks noGrp="1"/>
          </p:cNvSpPr>
          <p:nvPr>
            <p:ph type="ctrTitle"/>
          </p:nvPr>
        </p:nvSpPr>
        <p:spPr>
          <a:xfrm>
            <a:off x="791580" y="2259398"/>
            <a:ext cx="7560840" cy="1569336"/>
          </a:xfrm>
        </p:spPr>
        <p:txBody>
          <a:bodyPr>
            <a:noAutofit/>
          </a:bodyPr>
          <a:lstStyle/>
          <a:p>
            <a:pPr algn="ctr"/>
            <a:r>
              <a:rPr lang="en-US" altLang="ko-KR" sz="6000" b="1" dirty="0">
                <a:ln w="15875">
                  <a:solidFill>
                    <a:schemeClr val="accent1">
                      <a:lumMod val="75000"/>
                    </a:schemeClr>
                  </a:solidFill>
                </a:ln>
                <a:solidFill>
                  <a:schemeClr val="tx1"/>
                </a:solidFill>
                <a:effectLst>
                  <a:outerShdw blurRad="38100" dist="38100" dir="2700000" algn="tl">
                    <a:srgbClr val="000000">
                      <a:alpha val="43137"/>
                    </a:srgbClr>
                  </a:outerShdw>
                </a:effectLst>
              </a:rPr>
              <a:t>Space Exploration</a:t>
            </a:r>
            <a:endParaRPr lang="ko-KR" altLang="ko-KR" sz="6000" b="1" dirty="0">
              <a:ln w="15875">
                <a:solidFill>
                  <a:schemeClr val="accent1">
                    <a:lumMod val="75000"/>
                  </a:schemeClr>
                </a:solidFill>
              </a:ln>
              <a:solidFill>
                <a:schemeClr val="tx1"/>
              </a:solidFill>
              <a:effectLst>
                <a:outerShdw blurRad="38100" dist="38100" dir="2700000" algn="tl">
                  <a:srgbClr val="000000">
                    <a:alpha val="43137"/>
                  </a:srgbClr>
                </a:outerShdw>
              </a:effectLst>
            </a:endParaRPr>
          </a:p>
        </p:txBody>
      </p:sp>
      <p:pic>
        <p:nvPicPr>
          <p:cNvPr id="6" name="그림 5" descr="병, 하늘, 중지이(가) 표시된 사진&#10;&#10;높은 신뢰도로 생성된 설명"/>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843" y="5949280"/>
            <a:ext cx="972314" cy="502921"/>
          </a:xfrm>
          <a:prstGeom prst="rect">
            <a:avLst/>
          </a:prstGeom>
        </p:spPr>
      </p:pic>
      <p:sp>
        <p:nvSpPr>
          <p:cNvPr id="8" name="직사각형 7"/>
          <p:cNvSpPr/>
          <p:nvPr/>
        </p:nvSpPr>
        <p:spPr>
          <a:xfrm>
            <a:off x="2860911" y="138118"/>
            <a:ext cx="3457934" cy="338554"/>
          </a:xfrm>
          <a:prstGeom prst="rect">
            <a:avLst/>
          </a:prstGeom>
        </p:spPr>
        <p:txBody>
          <a:bodyPr wrap="none">
            <a:spAutoFit/>
          </a:bodyPr>
          <a:lstStyle/>
          <a:p>
            <a:pPr algn="ctr"/>
            <a:r>
              <a:rPr lang="en-US" altLang="ko-KR" sz="1600" b="1" spc="300" dirty="0">
                <a:solidFill>
                  <a:schemeClr val="bg1"/>
                </a:solidFill>
                <a:effectLst>
                  <a:outerShdw blurRad="38100" dist="38100" dir="2700000" algn="tl">
                    <a:srgbClr val="000000">
                      <a:alpha val="43137"/>
                    </a:srgbClr>
                  </a:outerShdw>
                </a:effectLst>
                <a:ea typeface="HY궁서B" panose="02030600000101010101" pitchFamily="18" charset="-127"/>
              </a:rPr>
              <a:t>WORLD HISTORY READERS</a:t>
            </a:r>
            <a:endParaRPr lang="ko-KR" altLang="en-US" sz="1600" b="1" spc="300" dirty="0">
              <a:solidFill>
                <a:schemeClr val="bg1"/>
              </a:solidFill>
              <a:effectLst>
                <a:outerShdw blurRad="38100" dist="38100" dir="2700000" algn="tl">
                  <a:srgbClr val="000000">
                    <a:alpha val="43137"/>
                  </a:srgbClr>
                </a:outerShdw>
              </a:effectLst>
              <a:ea typeface="HY궁서B" panose="02030600000101010101" pitchFamily="18" charset="-127"/>
            </a:endParaRPr>
          </a:p>
        </p:txBody>
      </p:sp>
      <p:sp>
        <p:nvSpPr>
          <p:cNvPr id="12" name="직사각형 11"/>
          <p:cNvSpPr/>
          <p:nvPr/>
        </p:nvSpPr>
        <p:spPr>
          <a:xfrm>
            <a:off x="4070344" y="506715"/>
            <a:ext cx="1039067" cy="307777"/>
          </a:xfrm>
          <a:prstGeom prst="rect">
            <a:avLst/>
          </a:prstGeom>
        </p:spPr>
        <p:txBody>
          <a:bodyPr wrap="none">
            <a:spAutoFit/>
          </a:bodyPr>
          <a:lstStyle/>
          <a:p>
            <a:pPr algn="ctr"/>
            <a:r>
              <a:rPr lang="en-US" altLang="ko-KR" sz="1400" b="1" dirty="0">
                <a:solidFill>
                  <a:schemeClr val="bg1"/>
                </a:solidFill>
                <a:effectLst>
                  <a:outerShdw blurRad="38100" dist="38100" dir="2700000" algn="tl">
                    <a:srgbClr val="000000">
                      <a:alpha val="43137"/>
                    </a:srgbClr>
                  </a:outerShdw>
                </a:effectLst>
              </a:rPr>
              <a:t>Level 3-</a:t>
            </a:r>
            <a:r>
              <a:rPr lang="ko-KR" altLang="en-US" sz="1400" b="1" dirty="0">
                <a:solidFill>
                  <a:schemeClr val="bg1"/>
                </a:solidFill>
                <a:effectLst>
                  <a:outerShdw blurRad="38100" dist="38100" dir="2700000" algn="tl">
                    <a:srgbClr val="000000">
                      <a:alpha val="43137"/>
                    </a:srgbClr>
                  </a:outerShdw>
                </a:effectLst>
                <a:latin typeface="맑은 고딕" panose="020B0503020000020004" pitchFamily="50" charset="-127"/>
              </a:rPr>
              <a:t>①</a:t>
            </a:r>
            <a:endParaRPr lang="ko-KR" altLang="en-US" sz="1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내용 개체 틀 2">
            <a:extLst>
              <a:ext uri="{FF2B5EF4-FFF2-40B4-BE49-F238E27FC236}">
                <a16:creationId xmlns:a16="http://schemas.microsoft.com/office/drawing/2014/main" id="{CD9DC871-30D8-40A3-B6A9-F13585D30AF9}"/>
              </a:ext>
            </a:extLst>
          </p:cNvPr>
          <p:cNvSpPr>
            <a:spLocks noGrp="1"/>
          </p:cNvSpPr>
          <p:nvPr>
            <p:ph idx="1"/>
          </p:nvPr>
        </p:nvSpPr>
        <p:spPr>
          <a:xfrm>
            <a:off x="3635896" y="2032249"/>
            <a:ext cx="4762872" cy="604663"/>
          </a:xfrm>
        </p:spPr>
        <p:txBody>
          <a:bodyPr>
            <a:normAutofit/>
          </a:bodyPr>
          <a:lstStyle/>
          <a:p>
            <a:pPr defTabSz="914400">
              <a:spcBef>
                <a:spcPct val="20000"/>
              </a:spcBef>
              <a:buFont typeface="Wingdings" panose="05000000000000000000" pitchFamily="2" charset="2"/>
              <a:buChar char="§"/>
            </a:pPr>
            <a:r>
              <a:rPr lang="en-US" altLang="ko-KR" sz="3200" dirty="0"/>
              <a:t>fleet </a:t>
            </a:r>
            <a:r>
              <a:rPr lang="en-US" altLang="ko-KR" sz="2400" i="1" dirty="0">
                <a:solidFill>
                  <a:schemeClr val="tx1">
                    <a:lumMod val="50000"/>
                    <a:lumOff val="50000"/>
                  </a:schemeClr>
                </a:solidFill>
              </a:rPr>
              <a:t>n.</a:t>
            </a:r>
          </a:p>
        </p:txBody>
      </p:sp>
      <p:sp>
        <p:nvSpPr>
          <p:cNvPr id="11" name="사각형: 둥근 모서리 10">
            <a:extLst>
              <a:ext uri="{FF2B5EF4-FFF2-40B4-BE49-F238E27FC236}">
                <a16:creationId xmlns:a16="http://schemas.microsoft.com/office/drawing/2014/main" id="{3F66BF87-1340-44FD-BF82-0EE7A71ACDFD}"/>
              </a:ext>
            </a:extLst>
          </p:cNvPr>
          <p:cNvSpPr/>
          <p:nvPr/>
        </p:nvSpPr>
        <p:spPr>
          <a:xfrm>
            <a:off x="827584" y="1772816"/>
            <a:ext cx="2520280" cy="1728192"/>
          </a:xfrm>
          <a:prstGeom prst="roundRect">
            <a:avLst/>
          </a:prstGeom>
          <a:blipFill>
            <a:blip r:embed="rId2"/>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TextBox 11">
            <a:extLst>
              <a:ext uri="{FF2B5EF4-FFF2-40B4-BE49-F238E27FC236}">
                <a16:creationId xmlns:a16="http://schemas.microsoft.com/office/drawing/2014/main" id="{E75D129A-75F2-40E2-8636-6957B55F3DA6}"/>
              </a:ext>
            </a:extLst>
          </p:cNvPr>
          <p:cNvSpPr txBox="1"/>
          <p:nvPr/>
        </p:nvSpPr>
        <p:spPr>
          <a:xfrm>
            <a:off x="3779912" y="2636912"/>
            <a:ext cx="3960440" cy="400110"/>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a group of ships or spacecraft</a:t>
            </a:r>
            <a:endParaRPr lang="ko-KR" altLang="en-US" sz="2000" dirty="0"/>
          </a:p>
        </p:txBody>
      </p:sp>
      <p:sp>
        <p:nvSpPr>
          <p:cNvPr id="6" name="제목 1">
            <a:extLst>
              <a:ext uri="{FF2B5EF4-FFF2-40B4-BE49-F238E27FC236}">
                <a16:creationId xmlns:a16="http://schemas.microsoft.com/office/drawing/2014/main" id="{36B0FE0C-7250-4546-958D-A61FFDC49327}"/>
              </a:ext>
            </a:extLst>
          </p:cNvPr>
          <p:cNvSpPr txBox="1">
            <a:spLocks/>
          </p:cNvSpPr>
          <p:nvPr/>
        </p:nvSpPr>
        <p:spPr>
          <a:xfrm>
            <a:off x="0" y="188640"/>
            <a:ext cx="9144000" cy="79208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gn="ctr"/>
            <a:r>
              <a:rPr lang="en-US" altLang="ko-KR" sz="4000" b="1" dirty="0">
                <a:solidFill>
                  <a:schemeClr val="bg1"/>
                </a:solidFill>
                <a:effectLst>
                  <a:outerShdw blurRad="38100" dist="38100" dir="2700000" algn="tl">
                    <a:srgbClr val="000000">
                      <a:alpha val="43137"/>
                    </a:srgbClr>
                  </a:outerShdw>
                </a:effectLst>
              </a:rPr>
              <a:t>Vocabulary</a:t>
            </a:r>
            <a:endParaRPr lang="ko-KR" altLang="ko-KR" sz="4000" b="1" dirty="0">
              <a:solidFill>
                <a:schemeClr val="bg1"/>
              </a:solidFill>
              <a:effectLst>
                <a:outerShdw blurRad="38100" dist="38100" dir="2700000" algn="tl">
                  <a:srgbClr val="000000">
                    <a:alpha val="43137"/>
                  </a:srgbClr>
                </a:outerShdw>
              </a:effectLst>
            </a:endParaRPr>
          </a:p>
        </p:txBody>
      </p:sp>
      <p:sp>
        <p:nvSpPr>
          <p:cNvPr id="9" name="내용 개체 틀 2">
            <a:extLst>
              <a:ext uri="{FF2B5EF4-FFF2-40B4-BE49-F238E27FC236}">
                <a16:creationId xmlns:a16="http://schemas.microsoft.com/office/drawing/2014/main" id="{8575F5C4-C9B7-4785-A19F-35F499AE010D}"/>
              </a:ext>
            </a:extLst>
          </p:cNvPr>
          <p:cNvSpPr txBox="1">
            <a:spLocks/>
          </p:cNvSpPr>
          <p:nvPr/>
        </p:nvSpPr>
        <p:spPr>
          <a:xfrm>
            <a:off x="3635896" y="4584467"/>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flight </a:t>
            </a:r>
            <a:r>
              <a:rPr lang="en-US" altLang="ko-KR" sz="2400" i="1" dirty="0">
                <a:solidFill>
                  <a:schemeClr val="tx1">
                    <a:lumMod val="50000"/>
                    <a:lumOff val="50000"/>
                  </a:schemeClr>
                </a:solidFill>
              </a:rPr>
              <a:t>n.</a:t>
            </a:r>
          </a:p>
        </p:txBody>
      </p:sp>
      <p:sp>
        <p:nvSpPr>
          <p:cNvPr id="16" name="사각형: 둥근 모서리 10">
            <a:extLst>
              <a:ext uri="{FF2B5EF4-FFF2-40B4-BE49-F238E27FC236}">
                <a16:creationId xmlns:a16="http://schemas.microsoft.com/office/drawing/2014/main" id="{82826051-0B08-4374-BF79-B47793C4BF49}"/>
              </a:ext>
            </a:extLst>
          </p:cNvPr>
          <p:cNvSpPr/>
          <p:nvPr/>
        </p:nvSpPr>
        <p:spPr>
          <a:xfrm>
            <a:off x="827584" y="4289047"/>
            <a:ext cx="2520280" cy="1728192"/>
          </a:xfrm>
          <a:prstGeom prst="roundRect">
            <a:avLst/>
          </a:prstGeom>
          <a:blipFill>
            <a:blip r:embed="rId3"/>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A55D539B-21C7-4F65-BD79-700D1064EB43}"/>
              </a:ext>
            </a:extLst>
          </p:cNvPr>
          <p:cNvSpPr txBox="1"/>
          <p:nvPr/>
        </p:nvSpPr>
        <p:spPr>
          <a:xfrm>
            <a:off x="3779912" y="5189130"/>
            <a:ext cx="3960440" cy="400110"/>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the act of flying</a:t>
            </a:r>
            <a:endParaRPr lang="ko-KR" altLang="en-US" sz="2000" dirty="0"/>
          </a:p>
        </p:txBody>
      </p:sp>
    </p:spTree>
    <p:extLst>
      <p:ext uri="{BB962C8B-B14F-4D97-AF65-F5344CB8AC3E}">
        <p14:creationId xmlns:p14="http://schemas.microsoft.com/office/powerpoint/2010/main" val="27150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36B0FE0C-7250-4546-958D-A61FFDC49327}"/>
              </a:ext>
            </a:extLst>
          </p:cNvPr>
          <p:cNvSpPr txBox="1">
            <a:spLocks/>
          </p:cNvSpPr>
          <p:nvPr/>
        </p:nvSpPr>
        <p:spPr>
          <a:xfrm>
            <a:off x="0" y="188640"/>
            <a:ext cx="9144000" cy="79208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gn="ctr"/>
            <a:r>
              <a:rPr lang="en-US" altLang="ko-KR" sz="4000" b="1" dirty="0">
                <a:solidFill>
                  <a:schemeClr val="bg1"/>
                </a:solidFill>
                <a:effectLst>
                  <a:outerShdw blurRad="38100" dist="38100" dir="2700000" algn="tl">
                    <a:srgbClr val="000000">
                      <a:alpha val="43137"/>
                    </a:srgbClr>
                  </a:outerShdw>
                </a:effectLst>
              </a:rPr>
              <a:t>Vocabulary</a:t>
            </a:r>
            <a:endParaRPr lang="ko-KR" altLang="ko-KR" sz="4000" b="1" dirty="0">
              <a:solidFill>
                <a:schemeClr val="bg1"/>
              </a:solidFill>
              <a:effectLst>
                <a:outerShdw blurRad="38100" dist="38100" dir="2700000" algn="tl">
                  <a:srgbClr val="000000">
                    <a:alpha val="43137"/>
                  </a:srgbClr>
                </a:outerShdw>
              </a:effectLst>
            </a:endParaRPr>
          </a:p>
        </p:txBody>
      </p:sp>
      <p:sp>
        <p:nvSpPr>
          <p:cNvPr id="16" name="내용 개체 틀 2">
            <a:extLst>
              <a:ext uri="{FF2B5EF4-FFF2-40B4-BE49-F238E27FC236}">
                <a16:creationId xmlns:a16="http://schemas.microsoft.com/office/drawing/2014/main" id="{0156C733-F8BA-4302-9800-8B1707DDD2F9}"/>
              </a:ext>
            </a:extLst>
          </p:cNvPr>
          <p:cNvSpPr txBox="1">
            <a:spLocks/>
          </p:cNvSpPr>
          <p:nvPr/>
        </p:nvSpPr>
        <p:spPr>
          <a:xfrm>
            <a:off x="3707904" y="1916832"/>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illness</a:t>
            </a:r>
            <a:r>
              <a:rPr lang="en-US" altLang="ko-KR" dirty="0"/>
              <a:t> </a:t>
            </a:r>
            <a:r>
              <a:rPr lang="en-US" altLang="ko-KR" sz="2400" i="1" dirty="0">
                <a:solidFill>
                  <a:schemeClr val="tx1">
                    <a:lumMod val="50000"/>
                    <a:lumOff val="50000"/>
                  </a:schemeClr>
                </a:solidFill>
              </a:rPr>
              <a:t>n.</a:t>
            </a:r>
          </a:p>
        </p:txBody>
      </p:sp>
      <p:sp>
        <p:nvSpPr>
          <p:cNvPr id="17" name="사각형: 둥근 모서리 13">
            <a:extLst>
              <a:ext uri="{FF2B5EF4-FFF2-40B4-BE49-F238E27FC236}">
                <a16:creationId xmlns:a16="http://schemas.microsoft.com/office/drawing/2014/main" id="{E91FC3E9-504D-4E26-B56F-50D05D3CD6C8}"/>
              </a:ext>
            </a:extLst>
          </p:cNvPr>
          <p:cNvSpPr/>
          <p:nvPr/>
        </p:nvSpPr>
        <p:spPr>
          <a:xfrm>
            <a:off x="845492" y="1808820"/>
            <a:ext cx="2520280" cy="1728192"/>
          </a:xfrm>
          <a:prstGeom prst="roundRect">
            <a:avLst/>
          </a:prstGeom>
          <a:blipFill>
            <a:blip r:embed="rId2"/>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TextBox 17">
            <a:extLst>
              <a:ext uri="{FF2B5EF4-FFF2-40B4-BE49-F238E27FC236}">
                <a16:creationId xmlns:a16="http://schemas.microsoft.com/office/drawing/2014/main" id="{6247907E-C6C2-494D-910A-673F191BF187}"/>
              </a:ext>
            </a:extLst>
          </p:cNvPr>
          <p:cNvSpPr txBox="1"/>
          <p:nvPr/>
        </p:nvSpPr>
        <p:spPr>
          <a:xfrm>
            <a:off x="3851920" y="2521495"/>
            <a:ext cx="3960440" cy="707886"/>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a disease or sickness of the body or mind</a:t>
            </a:r>
            <a:endParaRPr lang="ko-KR" altLang="en-US" sz="2000" dirty="0"/>
          </a:p>
        </p:txBody>
      </p:sp>
      <p:sp>
        <p:nvSpPr>
          <p:cNvPr id="19" name="내용 개체 틀 2">
            <a:extLst>
              <a:ext uri="{FF2B5EF4-FFF2-40B4-BE49-F238E27FC236}">
                <a16:creationId xmlns:a16="http://schemas.microsoft.com/office/drawing/2014/main" id="{E8D9750B-C35F-4E31-B403-EAAFF808D1D6}"/>
              </a:ext>
            </a:extLst>
          </p:cNvPr>
          <p:cNvSpPr txBox="1">
            <a:spLocks/>
          </p:cNvSpPr>
          <p:nvPr/>
        </p:nvSpPr>
        <p:spPr>
          <a:xfrm>
            <a:off x="3707904" y="4365104"/>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prize </a:t>
            </a:r>
            <a:r>
              <a:rPr lang="en-US" altLang="ko-KR" sz="2400" i="1" dirty="0">
                <a:solidFill>
                  <a:schemeClr val="tx1">
                    <a:lumMod val="50000"/>
                    <a:lumOff val="50000"/>
                  </a:schemeClr>
                </a:solidFill>
              </a:rPr>
              <a:t>n.</a:t>
            </a:r>
          </a:p>
        </p:txBody>
      </p:sp>
      <p:sp>
        <p:nvSpPr>
          <p:cNvPr id="20" name="사각형: 둥근 모서리 13">
            <a:extLst>
              <a:ext uri="{FF2B5EF4-FFF2-40B4-BE49-F238E27FC236}">
                <a16:creationId xmlns:a16="http://schemas.microsoft.com/office/drawing/2014/main" id="{8CD839AF-1972-4080-BBD8-7459BEC6C7D9}"/>
              </a:ext>
            </a:extLst>
          </p:cNvPr>
          <p:cNvSpPr/>
          <p:nvPr/>
        </p:nvSpPr>
        <p:spPr>
          <a:xfrm>
            <a:off x="845492" y="4365104"/>
            <a:ext cx="2520280" cy="1728192"/>
          </a:xfrm>
          <a:prstGeom prst="roundRect">
            <a:avLst/>
          </a:prstGeom>
          <a:blipFill>
            <a:blip r:embed="rId3"/>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TextBox 20">
            <a:extLst>
              <a:ext uri="{FF2B5EF4-FFF2-40B4-BE49-F238E27FC236}">
                <a16:creationId xmlns:a16="http://schemas.microsoft.com/office/drawing/2014/main" id="{FCE5191D-B155-4D9A-9B17-DF0FF8E9F6AD}"/>
              </a:ext>
            </a:extLst>
          </p:cNvPr>
          <p:cNvSpPr txBox="1"/>
          <p:nvPr/>
        </p:nvSpPr>
        <p:spPr>
          <a:xfrm>
            <a:off x="3851920" y="4969767"/>
            <a:ext cx="4176464" cy="1015663"/>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a reward for victory or superiority, as in a contest or competition</a:t>
            </a:r>
            <a:endParaRPr lang="ko-KR" altLang="en-US" sz="2000" dirty="0"/>
          </a:p>
        </p:txBody>
      </p:sp>
    </p:spTree>
    <p:extLst>
      <p:ext uri="{BB962C8B-B14F-4D97-AF65-F5344CB8AC3E}">
        <p14:creationId xmlns:p14="http://schemas.microsoft.com/office/powerpoint/2010/main" val="15620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내용 개체 틀 2">
            <a:extLst>
              <a:ext uri="{FF2B5EF4-FFF2-40B4-BE49-F238E27FC236}">
                <a16:creationId xmlns:a16="http://schemas.microsoft.com/office/drawing/2014/main" id="{CD9DC871-30D8-40A3-B6A9-F13585D30AF9}"/>
              </a:ext>
            </a:extLst>
          </p:cNvPr>
          <p:cNvSpPr>
            <a:spLocks noGrp="1"/>
          </p:cNvSpPr>
          <p:nvPr>
            <p:ph idx="1"/>
          </p:nvPr>
        </p:nvSpPr>
        <p:spPr>
          <a:xfrm>
            <a:off x="3779912" y="4581128"/>
            <a:ext cx="4762872" cy="604663"/>
          </a:xfrm>
        </p:spPr>
        <p:txBody>
          <a:bodyPr>
            <a:normAutofit/>
          </a:bodyPr>
          <a:lstStyle/>
          <a:p>
            <a:pPr defTabSz="914400">
              <a:spcBef>
                <a:spcPct val="20000"/>
              </a:spcBef>
              <a:buFont typeface="Wingdings" panose="05000000000000000000" pitchFamily="2" charset="2"/>
              <a:buChar char="§"/>
            </a:pPr>
            <a:r>
              <a:rPr lang="en-US" altLang="ko-KR" sz="3200" dirty="0"/>
              <a:t>research laboratory</a:t>
            </a:r>
            <a:r>
              <a:rPr lang="en-US" altLang="ko-KR" sz="3200" dirty="0">
                <a:solidFill>
                  <a:schemeClr val="tx1"/>
                </a:solidFill>
              </a:rPr>
              <a:t> </a:t>
            </a:r>
            <a:r>
              <a:rPr lang="en-US" altLang="ko-KR" sz="2400" i="1" dirty="0">
                <a:solidFill>
                  <a:schemeClr val="tx1">
                    <a:lumMod val="50000"/>
                    <a:lumOff val="50000"/>
                  </a:schemeClr>
                </a:solidFill>
              </a:rPr>
              <a:t>n.</a:t>
            </a:r>
          </a:p>
        </p:txBody>
      </p:sp>
      <p:sp>
        <p:nvSpPr>
          <p:cNvPr id="11" name="사각형: 둥근 모서리 10">
            <a:extLst>
              <a:ext uri="{FF2B5EF4-FFF2-40B4-BE49-F238E27FC236}">
                <a16:creationId xmlns:a16="http://schemas.microsoft.com/office/drawing/2014/main" id="{3F66BF87-1340-44FD-BF82-0EE7A71ACDFD}"/>
              </a:ext>
            </a:extLst>
          </p:cNvPr>
          <p:cNvSpPr/>
          <p:nvPr/>
        </p:nvSpPr>
        <p:spPr>
          <a:xfrm>
            <a:off x="899592" y="4235387"/>
            <a:ext cx="2520280" cy="1728192"/>
          </a:xfrm>
          <a:prstGeom prst="roundRect">
            <a:avLst/>
          </a:prstGeom>
          <a:blipFill>
            <a:blip r:embed="rId2"/>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TextBox 11">
            <a:extLst>
              <a:ext uri="{FF2B5EF4-FFF2-40B4-BE49-F238E27FC236}">
                <a16:creationId xmlns:a16="http://schemas.microsoft.com/office/drawing/2014/main" id="{E75D129A-75F2-40E2-8636-6957B55F3DA6}"/>
              </a:ext>
            </a:extLst>
          </p:cNvPr>
          <p:cNvSpPr txBox="1"/>
          <p:nvPr/>
        </p:nvSpPr>
        <p:spPr>
          <a:xfrm>
            <a:off x="3923928" y="5185791"/>
            <a:ext cx="3960440" cy="400110"/>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a place to do scientific study</a:t>
            </a:r>
            <a:endParaRPr lang="ko-KR" altLang="en-US" sz="2000" dirty="0"/>
          </a:p>
        </p:txBody>
      </p:sp>
      <p:sp>
        <p:nvSpPr>
          <p:cNvPr id="6" name="제목 1">
            <a:extLst>
              <a:ext uri="{FF2B5EF4-FFF2-40B4-BE49-F238E27FC236}">
                <a16:creationId xmlns:a16="http://schemas.microsoft.com/office/drawing/2014/main" id="{36B0FE0C-7250-4546-958D-A61FFDC49327}"/>
              </a:ext>
            </a:extLst>
          </p:cNvPr>
          <p:cNvSpPr txBox="1">
            <a:spLocks/>
          </p:cNvSpPr>
          <p:nvPr/>
        </p:nvSpPr>
        <p:spPr>
          <a:xfrm>
            <a:off x="0" y="188640"/>
            <a:ext cx="9144000" cy="79208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gn="ctr"/>
            <a:r>
              <a:rPr lang="en-US" altLang="ko-KR" sz="4000" b="1" dirty="0">
                <a:solidFill>
                  <a:schemeClr val="bg1"/>
                </a:solidFill>
                <a:effectLst>
                  <a:outerShdw blurRad="38100" dist="38100" dir="2700000" algn="tl">
                    <a:srgbClr val="000000">
                      <a:alpha val="43137"/>
                    </a:srgbClr>
                  </a:outerShdw>
                </a:effectLst>
              </a:rPr>
              <a:t>Vocabulary</a:t>
            </a:r>
            <a:endParaRPr lang="ko-KR" altLang="ko-KR" sz="4000" b="1" dirty="0">
              <a:solidFill>
                <a:schemeClr val="bg1"/>
              </a:solidFill>
              <a:effectLst>
                <a:outerShdw blurRad="38100" dist="38100" dir="2700000" algn="tl">
                  <a:srgbClr val="000000">
                    <a:alpha val="43137"/>
                  </a:srgbClr>
                </a:outerShdw>
              </a:effectLst>
            </a:endParaRPr>
          </a:p>
        </p:txBody>
      </p:sp>
      <p:sp>
        <p:nvSpPr>
          <p:cNvPr id="18" name="내용 개체 틀 2">
            <a:extLst>
              <a:ext uri="{FF2B5EF4-FFF2-40B4-BE49-F238E27FC236}">
                <a16:creationId xmlns:a16="http://schemas.microsoft.com/office/drawing/2014/main" id="{ACFC975F-24E6-476A-8E95-DBB085D48E1D}"/>
              </a:ext>
            </a:extLst>
          </p:cNvPr>
          <p:cNvSpPr txBox="1">
            <a:spLocks/>
          </p:cNvSpPr>
          <p:nvPr/>
        </p:nvSpPr>
        <p:spPr>
          <a:xfrm>
            <a:off x="3779912" y="2119427"/>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reusable </a:t>
            </a:r>
            <a:r>
              <a:rPr lang="en-US" altLang="ko-KR" sz="2400" i="1" dirty="0">
                <a:solidFill>
                  <a:schemeClr val="tx1">
                    <a:lumMod val="50000"/>
                    <a:lumOff val="50000"/>
                  </a:schemeClr>
                </a:solidFill>
              </a:rPr>
              <a:t>adj.</a:t>
            </a:r>
          </a:p>
        </p:txBody>
      </p:sp>
      <p:sp>
        <p:nvSpPr>
          <p:cNvPr id="19" name="사각형: 둥근 모서리 10">
            <a:extLst>
              <a:ext uri="{FF2B5EF4-FFF2-40B4-BE49-F238E27FC236}">
                <a16:creationId xmlns:a16="http://schemas.microsoft.com/office/drawing/2014/main" id="{EAFA1DFD-B891-4D3C-AADF-2CFA36B3A040}"/>
              </a:ext>
            </a:extLst>
          </p:cNvPr>
          <p:cNvSpPr/>
          <p:nvPr/>
        </p:nvSpPr>
        <p:spPr>
          <a:xfrm>
            <a:off x="899592" y="1902532"/>
            <a:ext cx="2520280" cy="1728192"/>
          </a:xfrm>
          <a:prstGeom prst="roundRect">
            <a:avLst/>
          </a:prstGeom>
          <a:blipFill>
            <a:blip r:embed="rId3"/>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TextBox 19">
            <a:extLst>
              <a:ext uri="{FF2B5EF4-FFF2-40B4-BE49-F238E27FC236}">
                <a16:creationId xmlns:a16="http://schemas.microsoft.com/office/drawing/2014/main" id="{4FE491A4-C0F0-4993-98CA-A0D21142A7EB}"/>
              </a:ext>
            </a:extLst>
          </p:cNvPr>
          <p:cNvSpPr txBox="1"/>
          <p:nvPr/>
        </p:nvSpPr>
        <p:spPr>
          <a:xfrm>
            <a:off x="3923928" y="2724090"/>
            <a:ext cx="3960440" cy="646331"/>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able to be used again or more than once</a:t>
            </a:r>
            <a:endParaRPr lang="ko-KR" altLang="en-US" dirty="0"/>
          </a:p>
        </p:txBody>
      </p:sp>
    </p:spTree>
    <p:extLst>
      <p:ext uri="{BB962C8B-B14F-4D97-AF65-F5344CB8AC3E}">
        <p14:creationId xmlns:p14="http://schemas.microsoft.com/office/powerpoint/2010/main" val="24059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36B0FE0C-7250-4546-958D-A61FFDC49327}"/>
              </a:ext>
            </a:extLst>
          </p:cNvPr>
          <p:cNvSpPr txBox="1">
            <a:spLocks/>
          </p:cNvSpPr>
          <p:nvPr/>
        </p:nvSpPr>
        <p:spPr>
          <a:xfrm>
            <a:off x="0" y="188640"/>
            <a:ext cx="9144000" cy="79208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lumMod val="7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gn="ctr"/>
            <a:r>
              <a:rPr lang="en-US" altLang="ko-KR" sz="4000" b="1" dirty="0">
                <a:solidFill>
                  <a:schemeClr val="bg1"/>
                </a:solidFill>
                <a:effectLst>
                  <a:outerShdw blurRad="38100" dist="38100" dir="2700000" algn="tl">
                    <a:srgbClr val="000000">
                      <a:alpha val="43137"/>
                    </a:srgbClr>
                  </a:outerShdw>
                </a:effectLst>
              </a:rPr>
              <a:t>Vocabulary</a:t>
            </a:r>
            <a:endParaRPr lang="ko-KR" altLang="ko-KR" sz="4000" b="1" dirty="0">
              <a:solidFill>
                <a:schemeClr val="bg1"/>
              </a:solidFill>
              <a:effectLst>
                <a:outerShdw blurRad="38100" dist="38100" dir="2700000" algn="tl">
                  <a:srgbClr val="000000">
                    <a:alpha val="43137"/>
                  </a:srgbClr>
                </a:outerShdw>
              </a:effectLst>
            </a:endParaRPr>
          </a:p>
        </p:txBody>
      </p:sp>
      <p:sp>
        <p:nvSpPr>
          <p:cNvPr id="13" name="내용 개체 틀 2">
            <a:extLst>
              <a:ext uri="{FF2B5EF4-FFF2-40B4-BE49-F238E27FC236}">
                <a16:creationId xmlns:a16="http://schemas.microsoft.com/office/drawing/2014/main" id="{6D629688-AAEC-43E2-A1E8-1E85B1468BA5}"/>
              </a:ext>
            </a:extLst>
          </p:cNvPr>
          <p:cNvSpPr txBox="1">
            <a:spLocks/>
          </p:cNvSpPr>
          <p:nvPr/>
        </p:nvSpPr>
        <p:spPr>
          <a:xfrm>
            <a:off x="3563888" y="1787804"/>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rocket</a:t>
            </a:r>
            <a:r>
              <a:rPr lang="en-US" altLang="ko-KR" dirty="0"/>
              <a:t> </a:t>
            </a:r>
            <a:r>
              <a:rPr lang="en-US" altLang="ko-KR" sz="2400" i="1" dirty="0">
                <a:solidFill>
                  <a:schemeClr val="tx1">
                    <a:lumMod val="50000"/>
                    <a:lumOff val="50000"/>
                  </a:schemeClr>
                </a:solidFill>
              </a:rPr>
              <a:t>n.</a:t>
            </a:r>
          </a:p>
        </p:txBody>
      </p:sp>
      <p:sp>
        <p:nvSpPr>
          <p:cNvPr id="14" name="사각형: 둥근 모서리 13">
            <a:extLst>
              <a:ext uri="{FF2B5EF4-FFF2-40B4-BE49-F238E27FC236}">
                <a16:creationId xmlns:a16="http://schemas.microsoft.com/office/drawing/2014/main" id="{EF4F42E6-D64D-4A69-B52B-19329BF75ECB}"/>
              </a:ext>
            </a:extLst>
          </p:cNvPr>
          <p:cNvSpPr/>
          <p:nvPr/>
        </p:nvSpPr>
        <p:spPr>
          <a:xfrm>
            <a:off x="766562" y="1878940"/>
            <a:ext cx="2520280" cy="1728192"/>
          </a:xfrm>
          <a:prstGeom prst="roundRect">
            <a:avLst/>
          </a:prstGeom>
          <a:blipFill>
            <a:blip r:embed="rId2"/>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TextBox 14">
            <a:extLst>
              <a:ext uri="{FF2B5EF4-FFF2-40B4-BE49-F238E27FC236}">
                <a16:creationId xmlns:a16="http://schemas.microsoft.com/office/drawing/2014/main" id="{6B80262C-4F75-4575-A4C4-064953AF5298}"/>
              </a:ext>
            </a:extLst>
          </p:cNvPr>
          <p:cNvSpPr txBox="1"/>
          <p:nvPr/>
        </p:nvSpPr>
        <p:spPr>
          <a:xfrm>
            <a:off x="3707904" y="2392467"/>
            <a:ext cx="3960440" cy="1200329"/>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an object that goes high into the air and moves very fast, used in fireworks, for space travel, or as a weapon</a:t>
            </a:r>
            <a:endParaRPr lang="ko-KR" altLang="en-US" sz="2000" dirty="0"/>
          </a:p>
        </p:txBody>
      </p:sp>
      <p:sp>
        <p:nvSpPr>
          <p:cNvPr id="9" name="내용 개체 틀 2">
            <a:extLst>
              <a:ext uri="{FF2B5EF4-FFF2-40B4-BE49-F238E27FC236}">
                <a16:creationId xmlns:a16="http://schemas.microsoft.com/office/drawing/2014/main" id="{3A138FC3-1FEE-47A5-86FD-7F5F42DCD9C5}"/>
              </a:ext>
            </a:extLst>
          </p:cNvPr>
          <p:cNvSpPr txBox="1">
            <a:spLocks/>
          </p:cNvSpPr>
          <p:nvPr/>
        </p:nvSpPr>
        <p:spPr>
          <a:xfrm>
            <a:off x="3563888" y="4175759"/>
            <a:ext cx="4762872" cy="604663"/>
          </a:xfrm>
          <a:prstGeom prst="rect">
            <a:avLst/>
          </a:prstGeom>
        </p:spPr>
        <p:txBody>
          <a:bodyPr vert="horz" lIns="91440" tIns="45720" rIns="91440" bIns="45720" rtlCol="0">
            <a:normAutofit/>
          </a:bodyPr>
          <a:lstStyle>
            <a:lvl1pPr marL="342900" indent="-342900" algn="l" defTabSz="457200" rtl="0" eaLnBrk="1" latinLnBrk="1"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a:spcBef>
                <a:spcPct val="20000"/>
              </a:spcBef>
              <a:buFont typeface="Wingdings" panose="05000000000000000000" pitchFamily="2" charset="2"/>
              <a:buChar char="§"/>
            </a:pPr>
            <a:r>
              <a:rPr lang="en-US" altLang="ko-KR" sz="3200" dirty="0"/>
              <a:t>space probe </a:t>
            </a:r>
            <a:r>
              <a:rPr lang="en-US" altLang="ko-KR" sz="2400" i="1" dirty="0">
                <a:solidFill>
                  <a:schemeClr val="tx1">
                    <a:lumMod val="50000"/>
                    <a:lumOff val="50000"/>
                  </a:schemeClr>
                </a:solidFill>
              </a:rPr>
              <a:t>n.</a:t>
            </a:r>
          </a:p>
        </p:txBody>
      </p:sp>
      <p:sp>
        <p:nvSpPr>
          <p:cNvPr id="16" name="사각형: 둥근 모서리 13">
            <a:extLst>
              <a:ext uri="{FF2B5EF4-FFF2-40B4-BE49-F238E27FC236}">
                <a16:creationId xmlns:a16="http://schemas.microsoft.com/office/drawing/2014/main" id="{1504E35D-DEC7-4D76-B204-62F48637FD70}"/>
              </a:ext>
            </a:extLst>
          </p:cNvPr>
          <p:cNvSpPr/>
          <p:nvPr/>
        </p:nvSpPr>
        <p:spPr>
          <a:xfrm>
            <a:off x="762900" y="4334574"/>
            <a:ext cx="2520280" cy="1728192"/>
          </a:xfrm>
          <a:prstGeom prst="roundRect">
            <a:avLst/>
          </a:prstGeom>
          <a:blipFill>
            <a:blip r:embed="rId3"/>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BE267311-166D-4C46-95C8-40F6D1E94BE8}"/>
              </a:ext>
            </a:extLst>
          </p:cNvPr>
          <p:cNvSpPr txBox="1"/>
          <p:nvPr/>
        </p:nvSpPr>
        <p:spPr>
          <a:xfrm>
            <a:off x="3707904" y="4780422"/>
            <a:ext cx="3960440" cy="1323439"/>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sz="2000" dirty="0"/>
              <a:t>a small spacecraft, with no one traveling in it, that sends back information to scientists on Earth</a:t>
            </a:r>
            <a:endParaRPr lang="ko-KR" altLang="en-US" sz="2000" dirty="0"/>
          </a:p>
        </p:txBody>
      </p:sp>
    </p:spTree>
    <p:extLst>
      <p:ext uri="{BB962C8B-B14F-4D97-AF65-F5344CB8AC3E}">
        <p14:creationId xmlns:p14="http://schemas.microsoft.com/office/powerpoint/2010/main" val="209324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60648"/>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The First Rockets </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467544" y="1556792"/>
            <a:ext cx="2880320" cy="1080120"/>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When were the first rockets made?</a:t>
            </a:r>
            <a:endParaRPr lang="ko-KR" altLang="en-US" sz="2000" b="1" dirty="0"/>
          </a:p>
        </p:txBody>
      </p:sp>
      <p:pic>
        <p:nvPicPr>
          <p:cNvPr id="5" name="그림 4" descr="물건이(가) 표시된 사진&#10;&#10;높은 신뢰도로 생성된 설명">
            <a:extLst>
              <a:ext uri="{FF2B5EF4-FFF2-40B4-BE49-F238E27FC236}">
                <a16:creationId xmlns:a16="http://schemas.microsoft.com/office/drawing/2014/main" id="{42EA6C21-DC09-47F4-AB15-09BEDC6E8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556792"/>
            <a:ext cx="3240360" cy="2302532"/>
          </a:xfrm>
          <a:prstGeom prst="rect">
            <a:avLst/>
          </a:prstGeom>
          <a:ln>
            <a:noFill/>
          </a:ln>
          <a:effectLst>
            <a:outerShdw blurRad="190500" algn="tl" rotWithShape="0">
              <a:srgbClr val="000000">
                <a:alpha val="70000"/>
              </a:srgbClr>
            </a:outerShdw>
          </a:effectLst>
        </p:spPr>
      </p:pic>
      <p:pic>
        <p:nvPicPr>
          <p:cNvPr id="7" name="그림 6" descr="실외, 하늘, 공장, 밤이(가) 표시된 사진&#10;&#10;매우 높은 신뢰도로 생성된 설명">
            <a:extLst>
              <a:ext uri="{FF2B5EF4-FFF2-40B4-BE49-F238E27FC236}">
                <a16:creationId xmlns:a16="http://schemas.microsoft.com/office/drawing/2014/main" id="{F6F09827-258F-43E4-B49F-07067035E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429000"/>
            <a:ext cx="2448272" cy="2287400"/>
          </a:xfrm>
          <a:prstGeom prst="rect">
            <a:avLst/>
          </a:prstGeom>
          <a:ln>
            <a:noFill/>
          </a:ln>
          <a:effectLst>
            <a:outerShdw blurRad="190500" algn="tl" rotWithShape="0">
              <a:srgbClr val="000000">
                <a:alpha val="70000"/>
              </a:srgbClr>
            </a:outerShdw>
          </a:effectLst>
        </p:spPr>
      </p:pic>
      <p:sp>
        <p:nvSpPr>
          <p:cNvPr id="8" name="직사각형 7">
            <a:extLst>
              <a:ext uri="{FF2B5EF4-FFF2-40B4-BE49-F238E27FC236}">
                <a16:creationId xmlns:a16="http://schemas.microsoft.com/office/drawing/2014/main" id="{53F7B0FD-6884-444D-8DBD-5D50B4164A80}"/>
              </a:ext>
            </a:extLst>
          </p:cNvPr>
          <p:cNvSpPr/>
          <p:nvPr/>
        </p:nvSpPr>
        <p:spPr>
          <a:xfrm>
            <a:off x="467544" y="5733256"/>
            <a:ext cx="2610908" cy="307777"/>
          </a:xfrm>
          <a:prstGeom prst="rect">
            <a:avLst/>
          </a:prstGeom>
        </p:spPr>
        <p:txBody>
          <a:bodyPr wrap="none">
            <a:spAutoFit/>
          </a:bodyPr>
          <a:lstStyle/>
          <a:p>
            <a:r>
              <a:rPr lang="en-US" altLang="ko-KR" sz="1400" b="1" dirty="0">
                <a:solidFill>
                  <a:srgbClr val="211D1E"/>
                </a:solidFill>
                <a:latin typeface="Myriad Pro" panose="020B0503030403020204" pitchFamily="34" charset="0"/>
              </a:rPr>
              <a:t>Chinese fireworks at New Year </a:t>
            </a:r>
            <a:endParaRPr lang="ko-KR" altLang="en-US" sz="1400" b="1" dirty="0"/>
          </a:p>
        </p:txBody>
      </p:sp>
      <p:sp>
        <p:nvSpPr>
          <p:cNvPr id="9" name="직사각형 8">
            <a:extLst>
              <a:ext uri="{FF2B5EF4-FFF2-40B4-BE49-F238E27FC236}">
                <a16:creationId xmlns:a16="http://schemas.microsoft.com/office/drawing/2014/main" id="{9F258E5C-10C2-4CB9-A0FB-1741160F778A}"/>
              </a:ext>
            </a:extLst>
          </p:cNvPr>
          <p:cNvSpPr/>
          <p:nvPr/>
        </p:nvSpPr>
        <p:spPr>
          <a:xfrm>
            <a:off x="5436096" y="1196752"/>
            <a:ext cx="2296141" cy="307777"/>
          </a:xfrm>
          <a:prstGeom prst="rect">
            <a:avLst/>
          </a:prstGeom>
        </p:spPr>
        <p:txBody>
          <a:bodyPr wrap="none">
            <a:spAutoFit/>
          </a:bodyPr>
          <a:lstStyle/>
          <a:p>
            <a:r>
              <a:rPr lang="en-US" altLang="ko-KR" sz="1400" b="1" dirty="0">
                <a:latin typeface="Myriad Pro" panose="020B0503030403020204" pitchFamily="34" charset="0"/>
              </a:rPr>
              <a:t>An ancient Chinese rocket </a:t>
            </a:r>
            <a:endParaRPr lang="ko-KR" altLang="en-US" sz="1400" b="1" dirty="0"/>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3059832" y="2276872"/>
            <a:ext cx="2664296" cy="1368152"/>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ko-KR" altLang="ko-KR" sz="1600" dirty="0">
                <a:solidFill>
                  <a:schemeClr val="tx1"/>
                </a:solidFill>
              </a:rPr>
              <a:t> </a:t>
            </a:r>
            <a:r>
              <a:rPr lang="en-US" altLang="ko-KR" sz="1600" dirty="0">
                <a:solidFill>
                  <a:schemeClr val="tx1"/>
                </a:solidFill>
              </a:rPr>
              <a:t>The Chinese made the first rockets hundreds of years ago. They used them for making war and for ceremonies.</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3347864" y="4221088"/>
            <a:ext cx="2880320" cy="1080120"/>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Did these rockets go into orbit?</a:t>
            </a:r>
            <a:endParaRPr lang="ko-KR" altLang="en-US" sz="2000" b="1" dirty="0"/>
          </a:p>
        </p:txBody>
      </p:sp>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5436096" y="5072621"/>
            <a:ext cx="2880320" cy="1296144"/>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No, the rockets were not powerful enough. Technology wasn't good enough back then. </a:t>
            </a:r>
            <a:endParaRPr lang="ko-KR" altLang="ko-KR" sz="1600" dirty="0">
              <a:solidFill>
                <a:schemeClr val="tx1"/>
              </a:solidFill>
            </a:endParaRPr>
          </a:p>
        </p:txBody>
      </p:sp>
    </p:spTree>
    <p:extLst>
      <p:ext uri="{BB962C8B-B14F-4D97-AF65-F5344CB8AC3E}">
        <p14:creationId xmlns:p14="http://schemas.microsoft.com/office/powerpoint/2010/main" val="38555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9" grpId="0" animBg="1"/>
      <p:bldP spid="1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descr="하늘, 실외, 건물이(가) 표시된 사진&#10;&#10;매우 높은 신뢰도로 생성된 설명">
            <a:extLst>
              <a:ext uri="{FF2B5EF4-FFF2-40B4-BE49-F238E27FC236}">
                <a16:creationId xmlns:a16="http://schemas.microsoft.com/office/drawing/2014/main" id="{990FF981-07F1-482E-BC87-48868CD49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340768"/>
            <a:ext cx="3456385" cy="2185655"/>
          </a:xfrm>
          <a:prstGeom prst="rect">
            <a:avLst/>
          </a:prstGeom>
          <a:ln>
            <a:noFill/>
          </a:ln>
          <a:effectLst>
            <a:outerShdw blurRad="190500" algn="tl" rotWithShape="0">
              <a:srgbClr val="000000">
                <a:alpha val="70000"/>
              </a:srgbClr>
            </a:outerShdw>
          </a:effectLst>
        </p:spPr>
      </p:pic>
      <p:pic>
        <p:nvPicPr>
          <p:cNvPr id="14" name="그림 13" descr="실외, 도로, 트럭, 하늘이(가) 표시된 사진&#10;&#10;매우 높은 신뢰도로 생성된 설명">
            <a:extLst>
              <a:ext uri="{FF2B5EF4-FFF2-40B4-BE49-F238E27FC236}">
                <a16:creationId xmlns:a16="http://schemas.microsoft.com/office/drawing/2014/main" id="{756893BA-B89C-4D7B-82BB-3AC823972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645024"/>
            <a:ext cx="2882778" cy="1224136"/>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260648"/>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The Early 20</a:t>
            </a:r>
            <a:r>
              <a:rPr lang="en-US" altLang="ko-KR" sz="4000" b="1" baseline="30000" dirty="0">
                <a:solidFill>
                  <a:schemeClr val="bg1"/>
                </a:solidFill>
                <a:effectLst>
                  <a:outerShdw blurRad="38100" dist="38100" dir="2700000" algn="tl">
                    <a:srgbClr val="000000">
                      <a:alpha val="43137"/>
                    </a:srgbClr>
                  </a:outerShdw>
                </a:effectLst>
              </a:rPr>
              <a:t>th</a:t>
            </a:r>
            <a:r>
              <a:rPr lang="en-US" altLang="ko-KR" sz="4000" b="1" dirty="0">
                <a:solidFill>
                  <a:schemeClr val="bg1"/>
                </a:solidFill>
                <a:effectLst>
                  <a:outerShdw blurRad="38100" dist="38100" dir="2700000" algn="tl">
                    <a:srgbClr val="000000">
                      <a:alpha val="43137"/>
                    </a:srgbClr>
                  </a:outerShdw>
                </a:effectLst>
              </a:rPr>
              <a:t> Century</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3960092" y="1354199"/>
            <a:ext cx="2720302" cy="1224136"/>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How did rockets change in the early 20</a:t>
            </a:r>
            <a:r>
              <a:rPr lang="en-US" altLang="ko-KR" sz="2000" b="1" baseline="30000" dirty="0"/>
              <a:t>th</a:t>
            </a:r>
            <a:r>
              <a:rPr lang="en-US" altLang="ko-KR" sz="2000" b="1" dirty="0"/>
              <a:t> century?</a:t>
            </a:r>
            <a:endParaRPr lang="ko-KR" altLang="ko-KR" sz="2000" b="1" dirty="0"/>
          </a:p>
        </p:txBody>
      </p:sp>
      <p:sp>
        <p:nvSpPr>
          <p:cNvPr id="8" name="직사각형 7">
            <a:extLst>
              <a:ext uri="{FF2B5EF4-FFF2-40B4-BE49-F238E27FC236}">
                <a16:creationId xmlns:a16="http://schemas.microsoft.com/office/drawing/2014/main" id="{53F7B0FD-6884-444D-8DBD-5D50B4164A80}"/>
              </a:ext>
            </a:extLst>
          </p:cNvPr>
          <p:cNvSpPr/>
          <p:nvPr/>
        </p:nvSpPr>
        <p:spPr>
          <a:xfrm>
            <a:off x="1284351" y="3645024"/>
            <a:ext cx="1984902" cy="307777"/>
          </a:xfrm>
          <a:prstGeom prst="rect">
            <a:avLst/>
          </a:prstGeom>
        </p:spPr>
        <p:txBody>
          <a:bodyPr wrap="none">
            <a:spAutoFit/>
          </a:bodyPr>
          <a:lstStyle/>
          <a:p>
            <a:r>
              <a:rPr lang="en-US" altLang="ko-KR" sz="1400" b="1" dirty="0">
                <a:latin typeface="Myriad Pro" panose="020B0503030403020204" pitchFamily="34" charset="0"/>
              </a:rPr>
              <a:t>The German V2 rocket </a:t>
            </a:r>
            <a:endParaRPr lang="ko-KR" altLang="en-US" sz="1400" b="1" dirty="0">
              <a:latin typeface="Myriad Pro" panose="020B0503030403020204" pitchFamily="34" charset="0"/>
            </a:endParaRPr>
          </a:p>
        </p:txBody>
      </p:sp>
      <p:sp>
        <p:nvSpPr>
          <p:cNvPr id="9" name="직사각형 8">
            <a:extLst>
              <a:ext uri="{FF2B5EF4-FFF2-40B4-BE49-F238E27FC236}">
                <a16:creationId xmlns:a16="http://schemas.microsoft.com/office/drawing/2014/main" id="{9F258E5C-10C2-4CB9-A0FB-1741160F778A}"/>
              </a:ext>
            </a:extLst>
          </p:cNvPr>
          <p:cNvSpPr/>
          <p:nvPr/>
        </p:nvSpPr>
        <p:spPr>
          <a:xfrm>
            <a:off x="323529" y="1340768"/>
            <a:ext cx="3312061" cy="307777"/>
          </a:xfrm>
          <a:prstGeom prst="rect">
            <a:avLst/>
          </a:prstGeom>
        </p:spPr>
        <p:txBody>
          <a:bodyPr wrap="none">
            <a:spAutoFit/>
          </a:bodyPr>
          <a:lstStyle/>
          <a:p>
            <a:r>
              <a:rPr lang="en-US" altLang="ko-KR" sz="1400" b="1" dirty="0">
                <a:latin typeface="Myriad Pro" panose="020B0503030403020204" pitchFamily="34" charset="0"/>
              </a:rPr>
              <a:t>Ruins of a building after it was bombed</a:t>
            </a:r>
            <a:endParaRPr lang="ko-KR" altLang="en-US" sz="1400" b="1" dirty="0">
              <a:latin typeface="Myriad Pro" panose="020B0503030403020204" pitchFamily="34" charset="0"/>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3942184" y="2668932"/>
            <a:ext cx="4811958" cy="1696171"/>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During the 1930s and 1940s, the Germans used </a:t>
            </a:r>
          </a:p>
          <a:p>
            <a:r>
              <a:rPr lang="en-US" altLang="ko-KR" sz="1600" dirty="0">
                <a:solidFill>
                  <a:schemeClr val="tx1"/>
                </a:solidFill>
              </a:rPr>
              <a:t>long-range rockets in WWII. Some of their rockets could fly 320 km and 95 km into the air at 5,600 km per hour. Scientists in the US and the USSR believed these designs could be used for space travel. </a:t>
            </a:r>
            <a:endParaRPr lang="ko-KR" altLang="ko-KR" sz="1600" dirty="0">
              <a:solidFill>
                <a:schemeClr val="tx1"/>
              </a:solidFill>
            </a:endParaRPr>
          </a:p>
        </p:txBody>
      </p:sp>
      <p:sp>
        <p:nvSpPr>
          <p:cNvPr id="4" name="직사각형 3">
            <a:extLst>
              <a:ext uri="{FF2B5EF4-FFF2-40B4-BE49-F238E27FC236}">
                <a16:creationId xmlns:a16="http://schemas.microsoft.com/office/drawing/2014/main" id="{3E3713A6-262C-4247-9E61-A2CCA4D311AD}"/>
              </a:ext>
            </a:extLst>
          </p:cNvPr>
          <p:cNvSpPr/>
          <p:nvPr/>
        </p:nvSpPr>
        <p:spPr>
          <a:xfrm>
            <a:off x="2577221" y="5441239"/>
            <a:ext cx="4484934" cy="1080120"/>
          </a:xfrm>
          <a:prstGeom prst="rect">
            <a:avLst/>
          </a:prstGeom>
          <a:solidFill>
            <a:schemeClr val="bg1"/>
          </a:solidFill>
          <a:ln w="28575"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rPr>
              <a:t>In the 1950s and 1960s, the US and the USSR wanted to be first into space so they could show off their technologies and power.</a:t>
            </a:r>
            <a:endParaRPr lang="ko-KR" altLang="en-US" dirty="0"/>
          </a:p>
        </p:txBody>
      </p:sp>
      <p:pic>
        <p:nvPicPr>
          <p:cNvPr id="21" name="그림 20" descr="시계, 개체, 물건, 실내이(가) 표시된 사진&#10;&#10;매우 높은 신뢰도로 생성된 설명">
            <a:extLst>
              <a:ext uri="{FF2B5EF4-FFF2-40B4-BE49-F238E27FC236}">
                <a16:creationId xmlns:a16="http://schemas.microsoft.com/office/drawing/2014/main" id="{9B518039-AD77-4D5F-B9D3-6065F8CA8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013176"/>
            <a:ext cx="1697061" cy="1757851"/>
          </a:xfrm>
          <a:prstGeom prst="rect">
            <a:avLst/>
          </a:prstGeom>
          <a:ln>
            <a:noFill/>
          </a:ln>
          <a:effectLst>
            <a:outerShdw blurRad="190500" algn="tl" rotWithShape="0">
              <a:srgbClr val="000000">
                <a:alpha val="70000"/>
              </a:srgbClr>
            </a:outerShdw>
          </a:effectLst>
        </p:spPr>
      </p:pic>
      <p:sp>
        <p:nvSpPr>
          <p:cNvPr id="22" name="직사각형 21">
            <a:extLst>
              <a:ext uri="{FF2B5EF4-FFF2-40B4-BE49-F238E27FC236}">
                <a16:creationId xmlns:a16="http://schemas.microsoft.com/office/drawing/2014/main" id="{59BADF97-4024-4CDB-86E2-15B41EB00E59}"/>
              </a:ext>
            </a:extLst>
          </p:cNvPr>
          <p:cNvSpPr/>
          <p:nvPr/>
        </p:nvSpPr>
        <p:spPr>
          <a:xfrm>
            <a:off x="2236613" y="5028937"/>
            <a:ext cx="1800200" cy="307777"/>
          </a:xfrm>
          <a:prstGeom prst="rect">
            <a:avLst/>
          </a:prstGeom>
        </p:spPr>
        <p:txBody>
          <a:bodyPr wrap="square">
            <a:spAutoFit/>
          </a:bodyPr>
          <a:lstStyle/>
          <a:p>
            <a:r>
              <a:rPr lang="en-US" altLang="ko-KR" sz="1400" b="1" dirty="0">
                <a:latin typeface="Myriad Pro" panose="020B0503030403020204" pitchFamily="34" charset="0"/>
              </a:rPr>
              <a:t>A Soviet space clock </a:t>
            </a:r>
          </a:p>
        </p:txBody>
      </p:sp>
      <p:pic>
        <p:nvPicPr>
          <p:cNvPr id="24" name="그림 23" descr="빨간색, 앉아있는이(가) 표시된 사진&#10;&#10;높은 신뢰도로 생성된 설명">
            <a:extLst>
              <a:ext uri="{FF2B5EF4-FFF2-40B4-BE49-F238E27FC236}">
                <a16:creationId xmlns:a16="http://schemas.microsoft.com/office/drawing/2014/main" id="{29489D93-8307-45FD-B4A5-DBEFA03C8C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509120"/>
            <a:ext cx="1373830" cy="2216585"/>
          </a:xfrm>
          <a:prstGeom prst="rect">
            <a:avLst/>
          </a:prstGeom>
          <a:ln>
            <a:noFill/>
          </a:ln>
          <a:effectLst>
            <a:outerShdw blurRad="190500" algn="tl" rotWithShape="0">
              <a:srgbClr val="000000">
                <a:alpha val="70000"/>
              </a:srgbClr>
            </a:outerShdw>
          </a:effectLst>
        </p:spPr>
      </p:pic>
      <p:sp>
        <p:nvSpPr>
          <p:cNvPr id="25" name="직사각형 24">
            <a:extLst>
              <a:ext uri="{FF2B5EF4-FFF2-40B4-BE49-F238E27FC236}">
                <a16:creationId xmlns:a16="http://schemas.microsoft.com/office/drawing/2014/main" id="{393E24E6-99E8-4312-BDE7-74AB3DB410A3}"/>
              </a:ext>
            </a:extLst>
          </p:cNvPr>
          <p:cNvSpPr/>
          <p:nvPr/>
        </p:nvSpPr>
        <p:spPr>
          <a:xfrm>
            <a:off x="5148064" y="4509120"/>
            <a:ext cx="2232248" cy="523220"/>
          </a:xfrm>
          <a:prstGeom prst="rect">
            <a:avLst/>
          </a:prstGeom>
        </p:spPr>
        <p:txBody>
          <a:bodyPr wrap="square">
            <a:spAutoFit/>
          </a:bodyPr>
          <a:lstStyle/>
          <a:p>
            <a:pPr algn="r"/>
            <a:r>
              <a:rPr lang="en-US" altLang="ko-KR" sz="1400" b="1" dirty="0">
                <a:solidFill>
                  <a:srgbClr val="211D1E"/>
                </a:solidFill>
                <a:latin typeface="Myriad Pro" panose="020B0503030403020204" pitchFamily="34" charset="0"/>
              </a:rPr>
              <a:t>A symbol of the US and USSR during the Cold War</a:t>
            </a:r>
            <a:endParaRPr lang="ko-KR" altLang="en-US" sz="1400" b="1" dirty="0"/>
          </a:p>
        </p:txBody>
      </p:sp>
    </p:spTree>
    <p:extLst>
      <p:ext uri="{BB962C8B-B14F-4D97-AF65-F5344CB8AC3E}">
        <p14:creationId xmlns:p14="http://schemas.microsoft.com/office/powerpoint/2010/main" val="23835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9" grpId="0" animBg="1"/>
      <p:bldP spid="4" grpId="0" animBg="1"/>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60648"/>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The Space Race</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2339752" y="1268760"/>
            <a:ext cx="2736304" cy="1080120"/>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What was the first satellite to go into space?</a:t>
            </a:r>
            <a:endParaRPr lang="ko-KR" altLang="ko-KR" sz="2000" b="1" dirty="0"/>
          </a:p>
        </p:txBody>
      </p:sp>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395536" y="5150370"/>
            <a:ext cx="3024336" cy="1440160"/>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The Russian Yuri Gagarin was the first man to go into space in 1961. His flight was only 108 minutes long, but he went 327 km from Earth.</a:t>
            </a:r>
            <a:endParaRPr lang="ko-KR" altLang="ko-KR" sz="1600" dirty="0">
              <a:solidFill>
                <a:schemeClr val="tx1"/>
              </a:solidFill>
            </a:endParaRPr>
          </a:p>
        </p:txBody>
      </p:sp>
      <p:sp>
        <p:nvSpPr>
          <p:cNvPr id="8" name="직사각형 7">
            <a:extLst>
              <a:ext uri="{FF2B5EF4-FFF2-40B4-BE49-F238E27FC236}">
                <a16:creationId xmlns:a16="http://schemas.microsoft.com/office/drawing/2014/main" id="{53F7B0FD-6884-444D-8DBD-5D50B4164A80}"/>
              </a:ext>
            </a:extLst>
          </p:cNvPr>
          <p:cNvSpPr/>
          <p:nvPr/>
        </p:nvSpPr>
        <p:spPr>
          <a:xfrm>
            <a:off x="3635896" y="6290156"/>
            <a:ext cx="1801038" cy="523220"/>
          </a:xfrm>
          <a:prstGeom prst="rect">
            <a:avLst/>
          </a:prstGeom>
        </p:spPr>
        <p:txBody>
          <a:bodyPr wrap="square">
            <a:spAutoFit/>
          </a:bodyPr>
          <a:lstStyle/>
          <a:p>
            <a:pPr algn="r"/>
            <a:r>
              <a:rPr lang="en-US" altLang="ko-KR" sz="1400" b="1" dirty="0">
                <a:solidFill>
                  <a:srgbClr val="211D1E"/>
                </a:solidFill>
                <a:latin typeface="Myriad Pro" panose="020B0503030403020204" pitchFamily="34" charset="0"/>
              </a:rPr>
              <a:t>A news report of Yuri Gagarin’s flight</a:t>
            </a:r>
            <a:endParaRPr lang="ko-KR" altLang="en-US" sz="1400" b="1" dirty="0"/>
          </a:p>
        </p:txBody>
      </p:sp>
      <p:sp>
        <p:nvSpPr>
          <p:cNvPr id="9" name="직사각형 8">
            <a:extLst>
              <a:ext uri="{FF2B5EF4-FFF2-40B4-BE49-F238E27FC236}">
                <a16:creationId xmlns:a16="http://schemas.microsoft.com/office/drawing/2014/main" id="{9F258E5C-10C2-4CB9-A0FB-1741160F778A}"/>
              </a:ext>
            </a:extLst>
          </p:cNvPr>
          <p:cNvSpPr/>
          <p:nvPr/>
        </p:nvSpPr>
        <p:spPr>
          <a:xfrm>
            <a:off x="783247" y="3632676"/>
            <a:ext cx="973343" cy="307777"/>
          </a:xfrm>
          <a:prstGeom prst="rect">
            <a:avLst/>
          </a:prstGeom>
        </p:spPr>
        <p:txBody>
          <a:bodyPr wrap="none">
            <a:spAutoFit/>
          </a:bodyPr>
          <a:lstStyle/>
          <a:p>
            <a:r>
              <a:rPr lang="en-US" altLang="ko-KR" sz="1400" b="1" dirty="0">
                <a:latin typeface="Myriad Pro" panose="020B0503030403020204" pitchFamily="34" charset="0"/>
              </a:rPr>
              <a:t>Sputnik 1</a:t>
            </a:r>
            <a:endParaRPr lang="ko-KR" altLang="en-US" sz="1400" b="1" dirty="0">
              <a:latin typeface="Myriad Pro" panose="020B0503030403020204" pitchFamily="34" charset="0"/>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2339752" y="2466360"/>
            <a:ext cx="2736304" cy="1080120"/>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ko-KR" sz="1600" dirty="0">
                <a:solidFill>
                  <a:schemeClr val="tx1"/>
                </a:solidFill>
              </a:rPr>
              <a:t>Sputnik 1 was the first satellite to go into space in 1957. It was owned by the Soviet Union.</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395536" y="4083884"/>
            <a:ext cx="2520280" cy="1008112"/>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Who was the first man in space?</a:t>
            </a:r>
            <a:endParaRPr lang="ko-KR" altLang="en-US" sz="2000" b="1" dirty="0"/>
          </a:p>
        </p:txBody>
      </p:sp>
      <p:sp>
        <p:nvSpPr>
          <p:cNvPr id="16" name="직사각형 15">
            <a:extLst>
              <a:ext uri="{FF2B5EF4-FFF2-40B4-BE49-F238E27FC236}">
                <a16:creationId xmlns:a16="http://schemas.microsoft.com/office/drawing/2014/main" id="{D44D58AC-B1B9-4FB4-8CFE-3803CCA054AB}"/>
              </a:ext>
            </a:extLst>
          </p:cNvPr>
          <p:cNvSpPr/>
          <p:nvPr/>
        </p:nvSpPr>
        <p:spPr>
          <a:xfrm>
            <a:off x="5868144" y="1268760"/>
            <a:ext cx="2448272" cy="523220"/>
          </a:xfrm>
          <a:prstGeom prst="rect">
            <a:avLst/>
          </a:prstGeom>
        </p:spPr>
        <p:txBody>
          <a:bodyPr wrap="square">
            <a:spAutoFit/>
          </a:bodyPr>
          <a:lstStyle/>
          <a:p>
            <a:r>
              <a:rPr lang="en-US" altLang="ko-KR" sz="1400" b="1" dirty="0">
                <a:latin typeface="Myriad Pro" panose="020B0503030403020204" pitchFamily="34" charset="0"/>
              </a:rPr>
              <a:t>A replica of John Glenn’s spacecraft, 1962 </a:t>
            </a:r>
            <a:endParaRPr lang="ko-KR" altLang="en-US" sz="1400" b="1" dirty="0">
              <a:latin typeface="Myriad Pro" panose="020B0503030403020204" pitchFamily="34" charset="0"/>
            </a:endParaRPr>
          </a:p>
        </p:txBody>
      </p:sp>
      <p:sp>
        <p:nvSpPr>
          <p:cNvPr id="11" name="말풍선: 모서리가 둥근 사각형 10">
            <a:extLst>
              <a:ext uri="{FF2B5EF4-FFF2-40B4-BE49-F238E27FC236}">
                <a16:creationId xmlns:a16="http://schemas.microsoft.com/office/drawing/2014/main" id="{03A5FABB-E33A-4CB1-9729-241F5CBE9BAB}"/>
              </a:ext>
            </a:extLst>
          </p:cNvPr>
          <p:cNvSpPr/>
          <p:nvPr/>
        </p:nvSpPr>
        <p:spPr>
          <a:xfrm>
            <a:off x="5652829" y="5091996"/>
            <a:ext cx="3168352" cy="1017985"/>
          </a:xfrm>
          <a:prstGeom prst="wedgeRoundRectCallout">
            <a:avLst>
              <a:gd name="adj1" fmla="val -4289"/>
              <a:gd name="adj2" fmla="val 48486"/>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The first American went into space in 1962. His name was John Glenn.</a:t>
            </a:r>
            <a:endParaRPr lang="ko-KR" altLang="ko-KR" sz="1600" dirty="0">
              <a:solidFill>
                <a:schemeClr val="tx1"/>
              </a:solidFill>
            </a:endParaRPr>
          </a:p>
        </p:txBody>
      </p:sp>
      <p:sp>
        <p:nvSpPr>
          <p:cNvPr id="12" name="직사각형 11">
            <a:extLst>
              <a:ext uri="{FF2B5EF4-FFF2-40B4-BE49-F238E27FC236}">
                <a16:creationId xmlns:a16="http://schemas.microsoft.com/office/drawing/2014/main" id="{B592A6E6-C30E-4C8C-90A6-3B63CA006B29}"/>
              </a:ext>
            </a:extLst>
          </p:cNvPr>
          <p:cNvSpPr/>
          <p:nvPr/>
        </p:nvSpPr>
        <p:spPr>
          <a:xfrm>
            <a:off x="5652829" y="4021749"/>
            <a:ext cx="3168352" cy="1008112"/>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When did the first American go into space?</a:t>
            </a:r>
            <a:endParaRPr lang="ko-KR" altLang="ko-KR" sz="2000" b="1" dirty="0"/>
          </a:p>
        </p:txBody>
      </p:sp>
      <p:pic>
        <p:nvPicPr>
          <p:cNvPr id="6" name="그림 5" descr="위성, 운송이(가) 표시된 사진&#10;&#10;매우 높은 신뢰도로 생성된 설명">
            <a:extLst>
              <a:ext uri="{FF2B5EF4-FFF2-40B4-BE49-F238E27FC236}">
                <a16:creationId xmlns:a16="http://schemas.microsoft.com/office/drawing/2014/main" id="{5BE45D5E-9A8D-457F-B176-008D0AEDF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268760"/>
            <a:ext cx="1751234" cy="2379812"/>
          </a:xfrm>
          <a:prstGeom prst="rect">
            <a:avLst/>
          </a:prstGeom>
          <a:ln>
            <a:noFill/>
          </a:ln>
          <a:effectLst>
            <a:outerShdw blurRad="190500" algn="tl" rotWithShape="0">
              <a:srgbClr val="000000">
                <a:alpha val="70000"/>
              </a:srgbClr>
            </a:outerShdw>
          </a:effectLst>
        </p:spPr>
      </p:pic>
      <p:pic>
        <p:nvPicPr>
          <p:cNvPr id="10" name="그림 9" descr="텍스트, 신문이(가) 표시된 사진&#10;&#10;매우 높은 신뢰도로 생성된 설명">
            <a:extLst>
              <a:ext uri="{FF2B5EF4-FFF2-40B4-BE49-F238E27FC236}">
                <a16:creationId xmlns:a16="http://schemas.microsoft.com/office/drawing/2014/main" id="{9BB59E98-7077-4346-9945-B327BD46C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65" y="3786564"/>
            <a:ext cx="1729869" cy="2520280"/>
          </a:xfrm>
          <a:prstGeom prst="rect">
            <a:avLst/>
          </a:prstGeom>
          <a:ln>
            <a:noFill/>
          </a:ln>
          <a:effectLst>
            <a:outerShdw blurRad="190500" algn="tl" rotWithShape="0">
              <a:srgbClr val="000000">
                <a:alpha val="70000"/>
              </a:srgbClr>
            </a:outerShdw>
          </a:effectLst>
        </p:spPr>
      </p:pic>
      <p:pic>
        <p:nvPicPr>
          <p:cNvPr id="15" name="그림 14" descr="나무, 실외, 하늘이(가) 표시된 사진&#10;&#10;매우 높은 신뢰도로 생성된 설명">
            <a:extLst>
              <a:ext uri="{FF2B5EF4-FFF2-40B4-BE49-F238E27FC236}">
                <a16:creationId xmlns:a16="http://schemas.microsoft.com/office/drawing/2014/main" id="{54220B27-B683-4201-99C7-727C627B1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844824"/>
            <a:ext cx="2953037" cy="180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54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out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fltVal val="0"/>
                                          </p:val>
                                        </p:tav>
                                        <p:tav tm="100000">
                                          <p:val>
                                            <p:strVal val="#ppt_w"/>
                                          </p:val>
                                        </p:tav>
                                      </p:tavLst>
                                    </p:anim>
                                    <p:anim calcmode="lin" valueType="num">
                                      <p:cBhvr>
                                        <p:cTn id="63" dur="1000" fill="hold"/>
                                        <p:tgtEl>
                                          <p:spTgt spid="11"/>
                                        </p:tgtEl>
                                        <p:attrNameLst>
                                          <p:attrName>ppt_h</p:attrName>
                                        </p:attrNameLst>
                                      </p:cBhvr>
                                      <p:tavLst>
                                        <p:tav tm="0">
                                          <p:val>
                                            <p:fltVal val="0"/>
                                          </p:val>
                                        </p:tav>
                                        <p:tav tm="100000">
                                          <p:val>
                                            <p:strVal val="#ppt_h"/>
                                          </p:val>
                                        </p:tav>
                                      </p:tavLst>
                                    </p:anim>
                                    <p:anim calcmode="lin" valueType="num">
                                      <p:cBhvr>
                                        <p:cTn id="64" dur="1000" fill="hold"/>
                                        <p:tgtEl>
                                          <p:spTgt spid="11"/>
                                        </p:tgtEl>
                                        <p:attrNameLst>
                                          <p:attrName>style.rotation</p:attrName>
                                        </p:attrNameLst>
                                      </p:cBhvr>
                                      <p:tavLst>
                                        <p:tav tm="0">
                                          <p:val>
                                            <p:fltVal val="90"/>
                                          </p:val>
                                        </p:tav>
                                        <p:tav tm="100000">
                                          <p:val>
                                            <p:fltVal val="0"/>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8" grpId="0"/>
      <p:bldP spid="9" grpId="0"/>
      <p:bldP spid="19" grpId="0" animBg="1"/>
      <p:bldP spid="13" grpId="0" animBg="1"/>
      <p:bldP spid="16"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실외, 눈, 운송이(가) 표시된 사진&#10;&#10;매우 높은 신뢰도로 생성된 설명">
            <a:extLst>
              <a:ext uri="{FF2B5EF4-FFF2-40B4-BE49-F238E27FC236}">
                <a16:creationId xmlns:a16="http://schemas.microsoft.com/office/drawing/2014/main" id="{855A6D99-2FFC-4A3F-AFAE-EE8178800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969" y="4149079"/>
            <a:ext cx="2305167" cy="2244009"/>
          </a:xfrm>
          <a:prstGeom prst="rect">
            <a:avLst/>
          </a:prstGeom>
          <a:ln>
            <a:noFill/>
          </a:ln>
          <a:effectLst>
            <a:outerShdw blurRad="190500" algn="tl" rotWithShape="0">
              <a:srgbClr val="000000">
                <a:alpha val="70000"/>
              </a:srgbClr>
            </a:outerShdw>
          </a:effectLst>
        </p:spPr>
      </p:pic>
      <p:pic>
        <p:nvPicPr>
          <p:cNvPr id="10" name="그림 9" descr="실외, 눈, 나무, 대지이(가) 표시된 사진&#10;&#10;매우 높은 신뢰도로 생성된 설명">
            <a:extLst>
              <a:ext uri="{FF2B5EF4-FFF2-40B4-BE49-F238E27FC236}">
                <a16:creationId xmlns:a16="http://schemas.microsoft.com/office/drawing/2014/main" id="{AD0C2113-9585-4888-B720-AE96BA53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40768"/>
            <a:ext cx="4902292" cy="2453816"/>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260648"/>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Fly Me to the Moon</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5381022" y="1340768"/>
            <a:ext cx="3168352" cy="936104"/>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When did the first man walk on the moon?</a:t>
            </a:r>
            <a:endParaRPr lang="ko-KR" altLang="ko-KR" sz="2000" b="1" dirty="0"/>
          </a:p>
        </p:txBody>
      </p:sp>
      <p:sp>
        <p:nvSpPr>
          <p:cNvPr id="8" name="직사각형 7">
            <a:extLst>
              <a:ext uri="{FF2B5EF4-FFF2-40B4-BE49-F238E27FC236}">
                <a16:creationId xmlns:a16="http://schemas.microsoft.com/office/drawing/2014/main" id="{53F7B0FD-6884-444D-8DBD-5D50B4164A80}"/>
              </a:ext>
            </a:extLst>
          </p:cNvPr>
          <p:cNvSpPr/>
          <p:nvPr/>
        </p:nvSpPr>
        <p:spPr>
          <a:xfrm>
            <a:off x="179512" y="3789832"/>
            <a:ext cx="2004075" cy="307777"/>
          </a:xfrm>
          <a:prstGeom prst="rect">
            <a:avLst/>
          </a:prstGeom>
        </p:spPr>
        <p:txBody>
          <a:bodyPr wrap="none">
            <a:spAutoFit/>
          </a:bodyPr>
          <a:lstStyle/>
          <a:p>
            <a:r>
              <a:rPr lang="en-US" altLang="ko-KR" sz="1400" b="1" dirty="0">
                <a:latin typeface="Myriad Pro" panose="020B0503030403020204" pitchFamily="34" charset="0"/>
              </a:rPr>
              <a:t>Landing on the moon </a:t>
            </a:r>
            <a:endParaRPr lang="ko-KR" altLang="en-US" sz="1400" b="1" dirty="0">
              <a:latin typeface="Myriad Pro" panose="020B0503030403020204" pitchFamily="34" charset="0"/>
            </a:endParaRPr>
          </a:p>
        </p:txBody>
      </p:sp>
      <p:sp>
        <p:nvSpPr>
          <p:cNvPr id="9" name="직사각형 8">
            <a:extLst>
              <a:ext uri="{FF2B5EF4-FFF2-40B4-BE49-F238E27FC236}">
                <a16:creationId xmlns:a16="http://schemas.microsoft.com/office/drawing/2014/main" id="{9F258E5C-10C2-4CB9-A0FB-1741160F778A}"/>
              </a:ext>
            </a:extLst>
          </p:cNvPr>
          <p:cNvSpPr/>
          <p:nvPr/>
        </p:nvSpPr>
        <p:spPr>
          <a:xfrm>
            <a:off x="6900300" y="3553044"/>
            <a:ext cx="2202591" cy="307777"/>
          </a:xfrm>
          <a:prstGeom prst="rect">
            <a:avLst/>
          </a:prstGeom>
        </p:spPr>
        <p:txBody>
          <a:bodyPr wrap="none">
            <a:spAutoFit/>
          </a:bodyPr>
          <a:lstStyle/>
          <a:p>
            <a:r>
              <a:rPr lang="en-US" altLang="ko-KR" sz="1400" b="1" dirty="0">
                <a:latin typeface="Myriad Pro" panose="020B0503030403020204" pitchFamily="34" charset="0"/>
              </a:rPr>
              <a:t>A footprint on the moon</a:t>
            </a:r>
            <a:endParaRPr lang="ko-KR" altLang="en-US" sz="1400" b="1" dirty="0">
              <a:latin typeface="Myriad Pro" panose="020B0503030403020204" pitchFamily="34" charset="0"/>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5381022" y="2336892"/>
            <a:ext cx="2016224" cy="1224136"/>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On July 20, 1969, Neil Armstrong set foot on the moon.</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185164" y="4365104"/>
            <a:ext cx="3168352" cy="1080120"/>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ko-KR" sz="2000" b="1" dirty="0"/>
              <a:t>What </a:t>
            </a:r>
            <a:r>
              <a:rPr lang="en-US" altLang="ko-KR" sz="2000" b="1" dirty="0"/>
              <a:t>did he say when he stepped onto the moon?</a:t>
            </a:r>
            <a:endParaRPr lang="ko-KR" altLang="en-US" sz="2000" b="1" dirty="0"/>
          </a:p>
        </p:txBody>
      </p:sp>
      <p:sp>
        <p:nvSpPr>
          <p:cNvPr id="12" name="직사각형 11">
            <a:extLst>
              <a:ext uri="{FF2B5EF4-FFF2-40B4-BE49-F238E27FC236}">
                <a16:creationId xmlns:a16="http://schemas.microsoft.com/office/drawing/2014/main" id="{F3EB16DD-D44C-4707-9C2F-66B1A1F6C9BB}"/>
              </a:ext>
            </a:extLst>
          </p:cNvPr>
          <p:cNvSpPr/>
          <p:nvPr/>
        </p:nvSpPr>
        <p:spPr>
          <a:xfrm>
            <a:off x="6012160" y="4148966"/>
            <a:ext cx="2880320" cy="1152128"/>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Do astronauts regularly go to the moon now?</a:t>
            </a:r>
            <a:endParaRPr lang="ko-KR" altLang="ko-KR" sz="2000" b="1" dirty="0"/>
          </a:p>
        </p:txBody>
      </p:sp>
      <p:pic>
        <p:nvPicPr>
          <p:cNvPr id="6" name="그림 5" descr="물건, 대지이(가) 표시된 사진&#10;&#10;높은 신뢰도로 생성된 설명">
            <a:extLst>
              <a:ext uri="{FF2B5EF4-FFF2-40B4-BE49-F238E27FC236}">
                <a16:creationId xmlns:a16="http://schemas.microsoft.com/office/drawing/2014/main" id="{BAEA357D-13F6-4A88-BEEF-B6C338566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2336892"/>
            <a:ext cx="1466088" cy="1216152"/>
          </a:xfrm>
          <a:prstGeom prst="rect">
            <a:avLst/>
          </a:prstGeom>
          <a:ln>
            <a:noFill/>
          </a:ln>
          <a:effectLst>
            <a:outerShdw blurRad="190500" algn="tl" rotWithShape="0">
              <a:srgbClr val="000000">
                <a:alpha val="70000"/>
              </a:srgbClr>
            </a:outerShdw>
          </a:effectLst>
        </p:spPr>
      </p:pic>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179512" y="5501826"/>
            <a:ext cx="3168352" cy="774412"/>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“That’s one small step for man, one giant leap for mankind.”</a:t>
            </a:r>
            <a:endParaRPr lang="ko-KR" altLang="ko-KR" sz="1600" dirty="0">
              <a:solidFill>
                <a:schemeClr val="tx1"/>
              </a:solidFill>
            </a:endParaRPr>
          </a:p>
        </p:txBody>
      </p:sp>
      <p:sp>
        <p:nvSpPr>
          <p:cNvPr id="11" name="말풍선: 모서리가 둥근 사각형 10">
            <a:extLst>
              <a:ext uri="{FF2B5EF4-FFF2-40B4-BE49-F238E27FC236}">
                <a16:creationId xmlns:a16="http://schemas.microsoft.com/office/drawing/2014/main" id="{2FE036D1-9B39-46D0-8575-C997982BDABE}"/>
              </a:ext>
            </a:extLst>
          </p:cNvPr>
          <p:cNvSpPr/>
          <p:nvPr/>
        </p:nvSpPr>
        <p:spPr>
          <a:xfrm>
            <a:off x="6012160" y="5361853"/>
            <a:ext cx="2906248" cy="1072907"/>
          </a:xfrm>
          <a:prstGeom prst="wedgeRoundRectCallout">
            <a:avLst>
              <a:gd name="adj1" fmla="val -4289"/>
              <a:gd name="adj2" fmla="val 48486"/>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No, before 1972, there were five more missions to the moon, but we haven’t been back since.</a:t>
            </a:r>
            <a:endParaRPr lang="ko-KR" altLang="ko-KR" sz="1600" dirty="0">
              <a:solidFill>
                <a:schemeClr val="tx1"/>
              </a:solidFill>
            </a:endParaRPr>
          </a:p>
        </p:txBody>
      </p:sp>
      <p:sp>
        <p:nvSpPr>
          <p:cNvPr id="7" name="직사각형 6">
            <a:extLst>
              <a:ext uri="{FF2B5EF4-FFF2-40B4-BE49-F238E27FC236}">
                <a16:creationId xmlns:a16="http://schemas.microsoft.com/office/drawing/2014/main" id="{AFBFB92C-9744-4E93-87BB-995C95BF9FBD}"/>
              </a:ext>
            </a:extLst>
          </p:cNvPr>
          <p:cNvSpPr/>
          <p:nvPr/>
        </p:nvSpPr>
        <p:spPr>
          <a:xfrm>
            <a:off x="3490969" y="4158194"/>
            <a:ext cx="1517916" cy="307777"/>
          </a:xfrm>
          <a:prstGeom prst="rect">
            <a:avLst/>
          </a:prstGeom>
        </p:spPr>
        <p:txBody>
          <a:bodyPr wrap="none">
            <a:spAutoFit/>
          </a:bodyPr>
          <a:lstStyle/>
          <a:p>
            <a:r>
              <a:rPr lang="en-US" altLang="ko-KR" sz="1400" b="1" dirty="0">
                <a:solidFill>
                  <a:schemeClr val="bg1"/>
                </a:solidFill>
                <a:latin typeface="Myriad Pro" panose="020B0503030403020204" pitchFamily="34" charset="0"/>
              </a:rPr>
              <a:t>The Lunar Rover </a:t>
            </a:r>
            <a:endParaRPr lang="ko-KR" altLang="en-US" sz="1400" b="1" dirty="0">
              <a:solidFill>
                <a:schemeClr val="bg1"/>
              </a:solidFill>
            </a:endParaRPr>
          </a:p>
        </p:txBody>
      </p:sp>
    </p:spTree>
    <p:extLst>
      <p:ext uri="{BB962C8B-B14F-4D97-AF65-F5344CB8AC3E}">
        <p14:creationId xmlns:p14="http://schemas.microsoft.com/office/powerpoint/2010/main" val="10009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out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9" grpId="0" animBg="1"/>
      <p:bldP spid="13" grpId="0" animBg="1"/>
      <p:bldP spid="12" grpId="0" animBg="1"/>
      <p:bldP spid="18" grpId="0" animBg="1"/>
      <p:bldP spid="11"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그림 21" descr="사람, 남자, 실내, 개체이(가) 표시된 사진&#10;&#10;매우 높은 신뢰도로 생성된 설명">
            <a:extLst>
              <a:ext uri="{FF2B5EF4-FFF2-40B4-BE49-F238E27FC236}">
                <a16:creationId xmlns:a16="http://schemas.microsoft.com/office/drawing/2014/main" id="{432B140A-C2A9-46C5-ACCB-4AB30ED29B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160" y="3205195"/>
            <a:ext cx="1611336" cy="1974076"/>
          </a:xfrm>
          <a:prstGeom prst="rect">
            <a:avLst/>
          </a:prstGeom>
          <a:ln>
            <a:noFill/>
          </a:ln>
          <a:effectLst>
            <a:outerShdw blurRad="190500" algn="tl" rotWithShape="0">
              <a:srgbClr val="000000">
                <a:alpha val="70000"/>
              </a:srgbClr>
            </a:outerShdw>
          </a:effectLst>
        </p:spPr>
      </p:pic>
      <p:pic>
        <p:nvPicPr>
          <p:cNvPr id="20" name="그림 19" descr="위성, 스키타기, 눈, 운송이(가) 표시된 사진&#10;&#10;매우 높은 신뢰도로 생성된 설명">
            <a:extLst>
              <a:ext uri="{FF2B5EF4-FFF2-40B4-BE49-F238E27FC236}">
                <a16:creationId xmlns:a16="http://schemas.microsoft.com/office/drawing/2014/main" id="{BC76B4B6-6476-4E6A-8DFB-CA8771B20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311297"/>
            <a:ext cx="2873424" cy="1305534"/>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332656"/>
            <a:ext cx="9144000" cy="72008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b="1" dirty="0">
                <a:solidFill>
                  <a:schemeClr val="bg1"/>
                </a:solidFill>
                <a:effectLst>
                  <a:outerShdw blurRad="38100" dist="38100" dir="2700000" algn="tl">
                    <a:srgbClr val="000000">
                      <a:alpha val="43137"/>
                    </a:srgbClr>
                  </a:outerShdw>
                </a:effectLst>
              </a:rPr>
              <a:t>The International Space Station (ISS)</a:t>
            </a:r>
            <a:endParaRPr lang="ko-KR" altLang="ko-KR"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251520" y="1268760"/>
            <a:ext cx="3600400" cy="936104"/>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How did space exploration change in the 1980s?</a:t>
            </a:r>
            <a:endParaRPr lang="ko-KR" altLang="ko-KR" sz="2000" b="1" dirty="0"/>
          </a:p>
        </p:txBody>
      </p:sp>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5940152" y="4149133"/>
            <a:ext cx="2873424" cy="1052093"/>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The space shuttles carried pieces of the International Space Station (ISS) into space. </a:t>
            </a:r>
            <a:endParaRPr lang="ko-KR" altLang="ko-KR" sz="1600" dirty="0">
              <a:solidFill>
                <a:schemeClr val="tx1"/>
              </a:solidFill>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4058056" y="1268760"/>
            <a:ext cx="4536504" cy="1224136"/>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In 1981, the Americans began the Space Shuttle era. The shuttles could carry things into orbit and land back on Earth. The fleet flew 135 missions to space from 1981 to 2011.</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5940152" y="2719010"/>
            <a:ext cx="2880320" cy="1320052"/>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r>
              <a:rPr lang="en-US" altLang="ko-KR" sz="2000" b="1" dirty="0"/>
              <a:t>How were the space shuttles related to the International Space Station?</a:t>
            </a:r>
            <a:endParaRPr lang="ko-KR" altLang="ko-KR" sz="2000" b="1" dirty="0"/>
          </a:p>
        </p:txBody>
      </p:sp>
      <p:sp>
        <p:nvSpPr>
          <p:cNvPr id="11" name="직사각형 10">
            <a:extLst>
              <a:ext uri="{FF2B5EF4-FFF2-40B4-BE49-F238E27FC236}">
                <a16:creationId xmlns:a16="http://schemas.microsoft.com/office/drawing/2014/main" id="{F1BE5730-D7A2-43B4-AE15-9DF07656D4FC}"/>
              </a:ext>
            </a:extLst>
          </p:cNvPr>
          <p:cNvSpPr/>
          <p:nvPr/>
        </p:nvSpPr>
        <p:spPr>
          <a:xfrm>
            <a:off x="253337" y="4387183"/>
            <a:ext cx="2448272" cy="792088"/>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What is the ISS? </a:t>
            </a:r>
            <a:endParaRPr lang="ko-KR" altLang="ko-KR" sz="2000" b="1" dirty="0"/>
          </a:p>
        </p:txBody>
      </p:sp>
      <p:pic>
        <p:nvPicPr>
          <p:cNvPr id="6" name="그림 5" descr="하늘, 실외, 평면, 운송이(가) 표시된 사진&#10;&#10;매우 높은 신뢰도로 생성된 설명">
            <a:extLst>
              <a:ext uri="{FF2B5EF4-FFF2-40B4-BE49-F238E27FC236}">
                <a16:creationId xmlns:a16="http://schemas.microsoft.com/office/drawing/2014/main" id="{DAB24547-6F49-4285-A228-889818D45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008" y="2338766"/>
            <a:ext cx="2088232" cy="1417015"/>
          </a:xfrm>
          <a:prstGeom prst="rect">
            <a:avLst/>
          </a:prstGeom>
          <a:ln>
            <a:noFill/>
          </a:ln>
          <a:effectLst>
            <a:outerShdw blurRad="190500" algn="tl" rotWithShape="0">
              <a:srgbClr val="000000">
                <a:alpha val="70000"/>
              </a:srgbClr>
            </a:outerShdw>
          </a:effectLst>
        </p:spPr>
      </p:pic>
      <p:pic>
        <p:nvPicPr>
          <p:cNvPr id="10" name="그림 9" descr="운송, 위성, 보기이(가) 표시된 사진&#10;&#10;매우 높은 신뢰도로 생성된 설명">
            <a:extLst>
              <a:ext uri="{FF2B5EF4-FFF2-40B4-BE49-F238E27FC236}">
                <a16:creationId xmlns:a16="http://schemas.microsoft.com/office/drawing/2014/main" id="{0C575C58-60FE-456D-ABF1-4014383530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327344"/>
            <a:ext cx="1496568" cy="1411224"/>
          </a:xfrm>
          <a:prstGeom prst="rect">
            <a:avLst/>
          </a:prstGeom>
          <a:ln>
            <a:noFill/>
          </a:ln>
          <a:effectLst>
            <a:outerShdw blurRad="190500" algn="tl" rotWithShape="0">
              <a:srgbClr val="000000">
                <a:alpha val="70000"/>
              </a:srgbClr>
            </a:outerShdw>
          </a:effectLst>
        </p:spPr>
      </p:pic>
      <p:sp>
        <p:nvSpPr>
          <p:cNvPr id="14" name="직사각형 13">
            <a:extLst>
              <a:ext uri="{FF2B5EF4-FFF2-40B4-BE49-F238E27FC236}">
                <a16:creationId xmlns:a16="http://schemas.microsoft.com/office/drawing/2014/main" id="{5E55D7AE-6A39-4720-841C-155DF0BDA5D4}"/>
              </a:ext>
            </a:extLst>
          </p:cNvPr>
          <p:cNvSpPr/>
          <p:nvPr/>
        </p:nvSpPr>
        <p:spPr>
          <a:xfrm>
            <a:off x="206673" y="3734675"/>
            <a:ext cx="1512167" cy="523220"/>
          </a:xfrm>
          <a:prstGeom prst="rect">
            <a:avLst/>
          </a:prstGeom>
        </p:spPr>
        <p:txBody>
          <a:bodyPr wrap="square">
            <a:spAutoFit/>
          </a:bodyPr>
          <a:lstStyle/>
          <a:p>
            <a:r>
              <a:rPr lang="en-US" altLang="ko-KR" sz="1400" b="1" dirty="0">
                <a:solidFill>
                  <a:srgbClr val="221E1F"/>
                </a:solidFill>
                <a:latin typeface="Myriad Pro" panose="020B0503030403020204" pitchFamily="34" charset="0"/>
              </a:rPr>
              <a:t>One of the space shuttles </a:t>
            </a:r>
            <a:endParaRPr lang="ko-KR" altLang="en-US" sz="1400" b="1" dirty="0"/>
          </a:p>
        </p:txBody>
      </p:sp>
      <p:sp>
        <p:nvSpPr>
          <p:cNvPr id="15" name="직사각형 14">
            <a:extLst>
              <a:ext uri="{FF2B5EF4-FFF2-40B4-BE49-F238E27FC236}">
                <a16:creationId xmlns:a16="http://schemas.microsoft.com/office/drawing/2014/main" id="{2232E73C-E3B3-4520-B87B-54C3AFF4ECFB}"/>
              </a:ext>
            </a:extLst>
          </p:cNvPr>
          <p:cNvSpPr/>
          <p:nvPr/>
        </p:nvSpPr>
        <p:spPr>
          <a:xfrm>
            <a:off x="1818008" y="3755781"/>
            <a:ext cx="2160240" cy="523220"/>
          </a:xfrm>
          <a:prstGeom prst="rect">
            <a:avLst/>
          </a:prstGeom>
        </p:spPr>
        <p:txBody>
          <a:bodyPr wrap="square">
            <a:spAutoFit/>
          </a:bodyPr>
          <a:lstStyle/>
          <a:p>
            <a:r>
              <a:rPr lang="en-US" altLang="ko-KR" sz="1400" b="1" dirty="0">
                <a:solidFill>
                  <a:srgbClr val="221E1F"/>
                </a:solidFill>
                <a:latin typeface="Myriad Pro" panose="020B0503030403020204" pitchFamily="34" charset="0"/>
              </a:rPr>
              <a:t>Space Shuttle Atlantis landing </a:t>
            </a:r>
            <a:endParaRPr lang="ko-KR" altLang="en-US" sz="1400" b="1" dirty="0"/>
          </a:p>
        </p:txBody>
      </p:sp>
      <p:sp>
        <p:nvSpPr>
          <p:cNvPr id="12" name="말풍선: 모서리가 둥근 사각형 11">
            <a:extLst>
              <a:ext uri="{FF2B5EF4-FFF2-40B4-BE49-F238E27FC236}">
                <a16:creationId xmlns:a16="http://schemas.microsoft.com/office/drawing/2014/main" id="{E992A47C-1C4A-4095-9443-F66F6A76EC4D}"/>
              </a:ext>
            </a:extLst>
          </p:cNvPr>
          <p:cNvSpPr/>
          <p:nvPr/>
        </p:nvSpPr>
        <p:spPr>
          <a:xfrm>
            <a:off x="206673" y="5277510"/>
            <a:ext cx="4797375" cy="1368152"/>
          </a:xfrm>
          <a:prstGeom prst="wedgeRoundRectCallout">
            <a:avLst>
              <a:gd name="adj1" fmla="val -4289"/>
              <a:gd name="adj2" fmla="val 48486"/>
              <a:gd name="adj3" fmla="val 1666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The ISS is a research laboratory manned by up to six people at one time. Sixteen countries are involved in the ISS project. It is the size of an American football field and has been conducting research in space since November, 2000.</a:t>
            </a:r>
            <a:endParaRPr lang="ko-KR" altLang="ko-KR" sz="1600" dirty="0">
              <a:solidFill>
                <a:schemeClr val="tx1"/>
              </a:solidFill>
            </a:endParaRPr>
          </a:p>
        </p:txBody>
      </p:sp>
    </p:spTree>
    <p:extLst>
      <p:ext uri="{BB962C8B-B14F-4D97-AF65-F5344CB8AC3E}">
        <p14:creationId xmlns:p14="http://schemas.microsoft.com/office/powerpoint/2010/main" val="11407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31"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13" grpId="0" animBg="1"/>
      <p:bldP spid="11" grpId="0" animBg="1"/>
      <p:bldP spid="14" grpId="0"/>
      <p:bldP spid="15"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descr="하늘이(가) 표시된 사진&#10;&#10;매우 높은 신뢰도로 생성된 설명">
            <a:extLst>
              <a:ext uri="{FF2B5EF4-FFF2-40B4-BE49-F238E27FC236}">
                <a16:creationId xmlns:a16="http://schemas.microsoft.com/office/drawing/2014/main" id="{8DE0AB8C-726D-4DDF-BD44-B8FDE7824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196752"/>
            <a:ext cx="3529584" cy="2261616"/>
          </a:xfrm>
          <a:prstGeom prst="rect">
            <a:avLst/>
          </a:prstGeom>
          <a:ln>
            <a:noFill/>
          </a:ln>
          <a:effectLst>
            <a:outerShdw blurRad="190500" algn="tl" rotWithShape="0">
              <a:srgbClr val="000000">
                <a:alpha val="70000"/>
              </a:srgbClr>
            </a:outerShdw>
          </a:effectLst>
        </p:spPr>
      </p:pic>
      <p:pic>
        <p:nvPicPr>
          <p:cNvPr id="16" name="그림 15" descr="실내이(가) 표시된 사진&#10;&#10;높은 신뢰도로 생성된 설명">
            <a:extLst>
              <a:ext uri="{FF2B5EF4-FFF2-40B4-BE49-F238E27FC236}">
                <a16:creationId xmlns:a16="http://schemas.microsoft.com/office/drawing/2014/main" id="{0E5A4805-7F87-4025-AAF4-5E2161044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196752"/>
            <a:ext cx="2018078" cy="2260674"/>
          </a:xfrm>
          <a:prstGeom prst="rect">
            <a:avLst/>
          </a:prstGeom>
          <a:ln>
            <a:noFill/>
          </a:ln>
          <a:effectLst>
            <a:outerShdw blurRad="190500" algn="tl" rotWithShape="0">
              <a:srgbClr val="000000">
                <a:alpha val="70000"/>
              </a:srgbClr>
            </a:outerShdw>
          </a:effectLst>
        </p:spPr>
      </p:pic>
      <p:pic>
        <p:nvPicPr>
          <p:cNvPr id="5" name="그림 4" descr="위성, 운송이(가) 표시된 사진&#10;&#10;매우 높은 신뢰도로 생성된 설명">
            <a:extLst>
              <a:ext uri="{FF2B5EF4-FFF2-40B4-BE49-F238E27FC236}">
                <a16:creationId xmlns:a16="http://schemas.microsoft.com/office/drawing/2014/main" id="{39177749-F256-40E4-8703-61B053025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96751"/>
            <a:ext cx="2664296" cy="2264145"/>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188640"/>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Space Explorers</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4843718" y="4039130"/>
            <a:ext cx="3829030" cy="936104"/>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ko-KR" dirty="0"/>
              <a:t> </a:t>
            </a:r>
            <a:r>
              <a:rPr lang="en-US" altLang="ko-KR" sz="2000" b="1" dirty="0"/>
              <a:t>What other things have been used to explore space?</a:t>
            </a:r>
            <a:endParaRPr lang="ko-KR" altLang="ko-KR" sz="2000" b="1" dirty="0"/>
          </a:p>
        </p:txBody>
      </p:sp>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828046" y="5455582"/>
            <a:ext cx="2952328" cy="720080"/>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The Hubble Space Telescope</a:t>
            </a:r>
            <a:endParaRPr lang="ko-KR" altLang="ko-KR" sz="1600" dirty="0">
              <a:solidFill>
                <a:schemeClr val="tx1"/>
              </a:solidFill>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4843719" y="5023534"/>
            <a:ext cx="3829030" cy="1584176"/>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In the past 50 years, scientists have used satellites, space probes, space telescopes, and remote landing vehicles such as the Mars rovers to explore our solar system and beyond.</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252446" y="4039130"/>
            <a:ext cx="4103529" cy="1334086"/>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What was launched in 1990 and continues to discover amazing things about our universe?</a:t>
            </a:r>
            <a:endParaRPr lang="ko-KR" altLang="ko-KR" sz="2000" b="1" dirty="0"/>
          </a:p>
        </p:txBody>
      </p:sp>
      <p:sp>
        <p:nvSpPr>
          <p:cNvPr id="14" name="직사각형 13">
            <a:extLst>
              <a:ext uri="{FF2B5EF4-FFF2-40B4-BE49-F238E27FC236}">
                <a16:creationId xmlns:a16="http://schemas.microsoft.com/office/drawing/2014/main" id="{5E55D7AE-6A39-4720-841C-155DF0BDA5D4}"/>
              </a:ext>
            </a:extLst>
          </p:cNvPr>
          <p:cNvSpPr/>
          <p:nvPr/>
        </p:nvSpPr>
        <p:spPr>
          <a:xfrm>
            <a:off x="179512" y="3446975"/>
            <a:ext cx="2520280" cy="523220"/>
          </a:xfrm>
          <a:prstGeom prst="rect">
            <a:avLst/>
          </a:prstGeom>
        </p:spPr>
        <p:txBody>
          <a:bodyPr wrap="square">
            <a:spAutoFit/>
          </a:bodyPr>
          <a:lstStyle/>
          <a:p>
            <a:r>
              <a:rPr lang="en-US" altLang="ko-KR" sz="1400" b="1" dirty="0">
                <a:latin typeface="Myriad Pro" panose="020B0503030403020204" pitchFamily="34" charset="0"/>
              </a:rPr>
              <a:t>The Hubble Space Telescope in orbit </a:t>
            </a:r>
            <a:endParaRPr lang="ko-KR" altLang="en-US" sz="1400" b="1" dirty="0">
              <a:latin typeface="Myriad Pro" panose="020B0503030403020204" pitchFamily="34" charset="0"/>
            </a:endParaRPr>
          </a:p>
        </p:txBody>
      </p:sp>
      <p:sp>
        <p:nvSpPr>
          <p:cNvPr id="15" name="직사각형 14">
            <a:extLst>
              <a:ext uri="{FF2B5EF4-FFF2-40B4-BE49-F238E27FC236}">
                <a16:creationId xmlns:a16="http://schemas.microsoft.com/office/drawing/2014/main" id="{2232E73C-E3B3-4520-B87B-54C3AFF4ECFB}"/>
              </a:ext>
            </a:extLst>
          </p:cNvPr>
          <p:cNvSpPr/>
          <p:nvPr/>
        </p:nvSpPr>
        <p:spPr>
          <a:xfrm>
            <a:off x="3129986" y="3446975"/>
            <a:ext cx="1728192" cy="523220"/>
          </a:xfrm>
          <a:prstGeom prst="rect">
            <a:avLst/>
          </a:prstGeom>
        </p:spPr>
        <p:txBody>
          <a:bodyPr wrap="square">
            <a:spAutoFit/>
          </a:bodyPr>
          <a:lstStyle/>
          <a:p>
            <a:r>
              <a:rPr lang="en-US" altLang="ko-KR" sz="1400" b="1" dirty="0">
                <a:latin typeface="Myriad Pro" panose="020B0503030403020204" pitchFamily="34" charset="0"/>
              </a:rPr>
              <a:t>The Juno space </a:t>
            </a:r>
          </a:p>
          <a:p>
            <a:r>
              <a:rPr lang="en-US" altLang="ko-KR" sz="1400" b="1" dirty="0">
                <a:latin typeface="Myriad Pro" panose="020B0503030403020204" pitchFamily="34" charset="0"/>
              </a:rPr>
              <a:t>probe near Jupiter </a:t>
            </a:r>
            <a:endParaRPr lang="ko-KR" altLang="en-US" sz="1400" b="1" dirty="0">
              <a:latin typeface="Myriad Pro" panose="020B0503030403020204" pitchFamily="34" charset="0"/>
            </a:endParaRPr>
          </a:p>
        </p:txBody>
      </p:sp>
      <p:sp>
        <p:nvSpPr>
          <p:cNvPr id="21" name="직사각형 20">
            <a:extLst>
              <a:ext uri="{FF2B5EF4-FFF2-40B4-BE49-F238E27FC236}">
                <a16:creationId xmlns:a16="http://schemas.microsoft.com/office/drawing/2014/main" id="{B802FBF3-569F-4342-9177-097C6032A458}"/>
              </a:ext>
            </a:extLst>
          </p:cNvPr>
          <p:cNvSpPr/>
          <p:nvPr/>
        </p:nvSpPr>
        <p:spPr>
          <a:xfrm>
            <a:off x="5288372" y="3463206"/>
            <a:ext cx="3384376" cy="307777"/>
          </a:xfrm>
          <a:prstGeom prst="rect">
            <a:avLst/>
          </a:prstGeom>
        </p:spPr>
        <p:txBody>
          <a:bodyPr wrap="square">
            <a:spAutoFit/>
          </a:bodyPr>
          <a:lstStyle/>
          <a:p>
            <a:r>
              <a:rPr lang="en-US" altLang="ko-KR" sz="1400" b="1" dirty="0">
                <a:latin typeface="Myriad Pro" panose="020B0503030403020204" pitchFamily="34" charset="0"/>
              </a:rPr>
              <a:t>One of the remote landing vehicles </a:t>
            </a:r>
            <a:endParaRPr lang="ko-KR" altLang="en-US" sz="1400" b="1" dirty="0">
              <a:latin typeface="Myriad Pro" panose="020B0503030403020204" pitchFamily="34" charset="0"/>
            </a:endParaRPr>
          </a:p>
        </p:txBody>
      </p:sp>
    </p:spTree>
    <p:extLst>
      <p:ext uri="{BB962C8B-B14F-4D97-AF65-F5344CB8AC3E}">
        <p14:creationId xmlns:p14="http://schemas.microsoft.com/office/powerpoint/2010/main" val="15917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out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13" grpId="0" animBg="1"/>
      <p:bldP spid="14" grpId="0"/>
      <p:bldP spid="15"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실외, 사람, 의류, 남자이(가) 표시된 사진&#10;&#10;매우 높은 신뢰도로 생성된 설명">
            <a:extLst>
              <a:ext uri="{FF2B5EF4-FFF2-40B4-BE49-F238E27FC236}">
                <a16:creationId xmlns:a16="http://schemas.microsoft.com/office/drawing/2014/main" id="{407BE562-30A7-4609-A27D-84F658299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149080"/>
            <a:ext cx="2929666" cy="2262692"/>
          </a:xfrm>
          <a:prstGeom prst="rect">
            <a:avLst/>
          </a:prstGeom>
          <a:ln>
            <a:noFill/>
          </a:ln>
          <a:effectLst>
            <a:outerShdw blurRad="190500" algn="tl" rotWithShape="0">
              <a:srgbClr val="000000">
                <a:alpha val="70000"/>
              </a:srgbClr>
            </a:outerShdw>
          </a:effectLst>
        </p:spPr>
      </p:pic>
      <p:pic>
        <p:nvPicPr>
          <p:cNvPr id="6" name="그림 5" descr="하늘, 평면, 대지, 실외이(가) 표시된 사진&#10;&#10;매우 높은 신뢰도로 생성된 설명">
            <a:extLst>
              <a:ext uri="{FF2B5EF4-FFF2-40B4-BE49-F238E27FC236}">
                <a16:creationId xmlns:a16="http://schemas.microsoft.com/office/drawing/2014/main" id="{A7FCE706-FABE-4ACF-922E-78F4A987B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24744"/>
            <a:ext cx="2880320" cy="2450421"/>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188640"/>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Private Space Travel</a:t>
            </a:r>
            <a:endParaRPr lang="ko-KR" altLang="ko-KR" sz="4000" b="1" dirty="0">
              <a:solidFill>
                <a:schemeClr val="bg1"/>
              </a:solidFill>
              <a:effectLst>
                <a:outerShdw blurRad="38100" dist="38100" dir="2700000" algn="tl">
                  <a:srgbClr val="000000">
                    <a:alpha val="43137"/>
                  </a:srgbClr>
                </a:outerShdw>
              </a:effectLst>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3597597" y="4770009"/>
            <a:ext cx="4862836" cy="1656184"/>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No, governments are not the only ones trying to get to space. Hundreds of private companies now build reusable rockets, satellites, and other technologies to offer trips into space. There are plans for day trips into space, and even hotels!</a:t>
            </a:r>
            <a:endParaRPr lang="ko-KR" altLang="ko-KR" sz="1600" dirty="0">
              <a:solidFill>
                <a:schemeClr val="tx1"/>
              </a:solidFill>
            </a:endParaRPr>
          </a:p>
        </p:txBody>
      </p:sp>
      <p:pic>
        <p:nvPicPr>
          <p:cNvPr id="17" name="그림 16" descr="스포츠이(가) 표시된 사진&#10;&#10;매우 높은 신뢰도로 생성된 설명">
            <a:extLst>
              <a:ext uri="{FF2B5EF4-FFF2-40B4-BE49-F238E27FC236}">
                <a16:creationId xmlns:a16="http://schemas.microsoft.com/office/drawing/2014/main" id="{EFB0B17A-C38A-4F96-8B39-CED0532DB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596" y="1124744"/>
            <a:ext cx="2670022" cy="1800200"/>
          </a:xfrm>
          <a:prstGeom prst="rect">
            <a:avLst/>
          </a:prstGeom>
          <a:ln>
            <a:noFill/>
          </a:ln>
          <a:effectLst>
            <a:outerShdw blurRad="190500" algn="tl" rotWithShape="0">
              <a:srgbClr val="000000">
                <a:alpha val="70000"/>
              </a:srgbClr>
            </a:outerShdw>
          </a:effectLst>
        </p:spPr>
      </p:pic>
      <p:sp>
        <p:nvSpPr>
          <p:cNvPr id="20" name="직사각형 19">
            <a:extLst>
              <a:ext uri="{FF2B5EF4-FFF2-40B4-BE49-F238E27FC236}">
                <a16:creationId xmlns:a16="http://schemas.microsoft.com/office/drawing/2014/main" id="{7570A22B-E3B9-4314-BFC8-12A90464BDF0}"/>
              </a:ext>
            </a:extLst>
          </p:cNvPr>
          <p:cNvSpPr/>
          <p:nvPr/>
        </p:nvSpPr>
        <p:spPr>
          <a:xfrm>
            <a:off x="323528" y="3573016"/>
            <a:ext cx="3096344" cy="523220"/>
          </a:xfrm>
          <a:prstGeom prst="rect">
            <a:avLst/>
          </a:prstGeom>
        </p:spPr>
        <p:txBody>
          <a:bodyPr wrap="square">
            <a:spAutoFit/>
          </a:bodyPr>
          <a:lstStyle/>
          <a:p>
            <a:r>
              <a:rPr lang="en-US" altLang="ko-KR" sz="1400" b="1" dirty="0" err="1">
                <a:latin typeface="Myriad Pro" panose="020B0503030403020204" pitchFamily="34" charset="0"/>
              </a:rPr>
              <a:t>SpaceShipOne</a:t>
            </a:r>
            <a:r>
              <a:rPr lang="en-US" altLang="ko-KR" sz="1400" b="1" dirty="0">
                <a:latin typeface="Myriad Pro" panose="020B0503030403020204" pitchFamily="34" charset="0"/>
              </a:rPr>
              <a:t>, a reusable, low-orbit spacecraft </a:t>
            </a:r>
            <a:endParaRPr lang="ko-KR" altLang="en-US" sz="1400" b="1" dirty="0"/>
          </a:p>
        </p:txBody>
      </p:sp>
      <p:sp>
        <p:nvSpPr>
          <p:cNvPr id="21" name="직사각형 20">
            <a:extLst>
              <a:ext uri="{FF2B5EF4-FFF2-40B4-BE49-F238E27FC236}">
                <a16:creationId xmlns:a16="http://schemas.microsoft.com/office/drawing/2014/main" id="{340A0248-9490-4C53-844E-BD1D30B5F45D}"/>
              </a:ext>
            </a:extLst>
          </p:cNvPr>
          <p:cNvSpPr/>
          <p:nvPr/>
        </p:nvSpPr>
        <p:spPr>
          <a:xfrm>
            <a:off x="863154" y="6411772"/>
            <a:ext cx="1945084" cy="307777"/>
          </a:xfrm>
          <a:prstGeom prst="rect">
            <a:avLst/>
          </a:prstGeom>
        </p:spPr>
        <p:txBody>
          <a:bodyPr wrap="none">
            <a:spAutoFit/>
          </a:bodyPr>
          <a:lstStyle/>
          <a:p>
            <a:r>
              <a:rPr lang="en-US" altLang="ko-KR" sz="1400" b="1" dirty="0">
                <a:latin typeface="Myriad Pro" panose="020B0503030403020204" pitchFamily="34" charset="0"/>
              </a:rPr>
              <a:t>An astronaut in space </a:t>
            </a:r>
            <a:endParaRPr lang="ko-KR" altLang="en-US" sz="1400" b="1" dirty="0"/>
          </a:p>
        </p:txBody>
      </p:sp>
      <p:sp>
        <p:nvSpPr>
          <p:cNvPr id="3" name="직사각형 2">
            <a:extLst>
              <a:ext uri="{FF2B5EF4-FFF2-40B4-BE49-F238E27FC236}">
                <a16:creationId xmlns:a16="http://schemas.microsoft.com/office/drawing/2014/main" id="{061ABE77-AC42-4BC0-9A0F-0313C8904937}"/>
              </a:ext>
            </a:extLst>
          </p:cNvPr>
          <p:cNvSpPr/>
          <p:nvPr/>
        </p:nvSpPr>
        <p:spPr>
          <a:xfrm>
            <a:off x="3640797" y="3404466"/>
            <a:ext cx="2664296" cy="1224136"/>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Are governments the only ones trying to explore space?</a:t>
            </a:r>
            <a:endParaRPr lang="ko-KR" altLang="ko-KR" sz="2000" b="1" dirty="0"/>
          </a:p>
        </p:txBody>
      </p:sp>
      <p:sp>
        <p:nvSpPr>
          <p:cNvPr id="22" name="직사각형 21">
            <a:extLst>
              <a:ext uri="{FF2B5EF4-FFF2-40B4-BE49-F238E27FC236}">
                <a16:creationId xmlns:a16="http://schemas.microsoft.com/office/drawing/2014/main" id="{084E8F52-4139-4FD9-9B84-B899C3177C1E}"/>
              </a:ext>
            </a:extLst>
          </p:cNvPr>
          <p:cNvSpPr/>
          <p:nvPr/>
        </p:nvSpPr>
        <p:spPr>
          <a:xfrm>
            <a:off x="3885628" y="2924944"/>
            <a:ext cx="2174634" cy="307777"/>
          </a:xfrm>
          <a:prstGeom prst="rect">
            <a:avLst/>
          </a:prstGeom>
        </p:spPr>
        <p:txBody>
          <a:bodyPr wrap="none">
            <a:spAutoFit/>
          </a:bodyPr>
          <a:lstStyle/>
          <a:p>
            <a:r>
              <a:rPr lang="en-US" altLang="ko-KR" sz="1400" b="1" dirty="0">
                <a:solidFill>
                  <a:srgbClr val="221E1F"/>
                </a:solidFill>
                <a:latin typeface="Myriad Pro" panose="020B0503030403020204" pitchFamily="34" charset="0"/>
              </a:rPr>
              <a:t>An idea for a space hotel </a:t>
            </a:r>
            <a:endParaRPr lang="ko-KR" altLang="en-US" sz="1400" b="1" dirty="0"/>
          </a:p>
        </p:txBody>
      </p:sp>
    </p:spTree>
    <p:extLst>
      <p:ext uri="{BB962C8B-B14F-4D97-AF65-F5344CB8AC3E}">
        <p14:creationId xmlns:p14="http://schemas.microsoft.com/office/powerpoint/2010/main" val="25615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3"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descr="물이(가) 표시된 사진&#10;&#10;매우 높은 신뢰도로 생성된 설명">
            <a:extLst>
              <a:ext uri="{FF2B5EF4-FFF2-40B4-BE49-F238E27FC236}">
                <a16:creationId xmlns:a16="http://schemas.microsoft.com/office/drawing/2014/main" id="{F6F435D3-4717-4279-8182-450A9ACA9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3540" y="5274216"/>
            <a:ext cx="2238669" cy="1359784"/>
          </a:xfrm>
          <a:prstGeom prst="rect">
            <a:avLst/>
          </a:prstGeom>
          <a:ln>
            <a:noFill/>
          </a:ln>
          <a:effectLst>
            <a:outerShdw blurRad="190500" algn="tl" rotWithShape="0">
              <a:srgbClr val="000000">
                <a:alpha val="70000"/>
              </a:srgbClr>
            </a:outerShdw>
          </a:effectLst>
        </p:spPr>
      </p:pic>
      <p:sp>
        <p:nvSpPr>
          <p:cNvPr id="2" name="제목 1"/>
          <p:cNvSpPr>
            <a:spLocks noGrp="1"/>
          </p:cNvSpPr>
          <p:nvPr>
            <p:ph type="title"/>
          </p:nvPr>
        </p:nvSpPr>
        <p:spPr>
          <a:xfrm>
            <a:off x="0" y="188640"/>
            <a:ext cx="9144000" cy="792088"/>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a:noAutofit/>
          </a:bodyPr>
          <a:lstStyle/>
          <a:p>
            <a:pPr algn="ctr"/>
            <a:r>
              <a:rPr lang="en-US" altLang="ko-KR" sz="4000" b="1" dirty="0">
                <a:solidFill>
                  <a:schemeClr val="bg1"/>
                </a:solidFill>
                <a:effectLst>
                  <a:outerShdw blurRad="38100" dist="38100" dir="2700000" algn="tl">
                    <a:srgbClr val="000000">
                      <a:alpha val="43137"/>
                    </a:srgbClr>
                  </a:outerShdw>
                </a:effectLst>
              </a:rPr>
              <a:t>Beyond Planet Earth</a:t>
            </a:r>
            <a:endParaRPr lang="ko-KR" altLang="ko-KR" sz="4000" b="1" dirty="0">
              <a:solidFill>
                <a:schemeClr val="bg1"/>
              </a:solidFill>
              <a:effectLst>
                <a:outerShdw blurRad="38100" dist="38100" dir="2700000" algn="tl">
                  <a:srgbClr val="000000">
                    <a:alpha val="43137"/>
                  </a:srgbClr>
                </a:outerShdw>
              </a:effectLst>
            </a:endParaRPr>
          </a:p>
        </p:txBody>
      </p:sp>
      <p:sp>
        <p:nvSpPr>
          <p:cNvPr id="3" name="직사각형 2">
            <a:extLst>
              <a:ext uri="{FF2B5EF4-FFF2-40B4-BE49-F238E27FC236}">
                <a16:creationId xmlns:a16="http://schemas.microsoft.com/office/drawing/2014/main" id="{061ABE77-AC42-4BC0-9A0F-0313C8904937}"/>
              </a:ext>
            </a:extLst>
          </p:cNvPr>
          <p:cNvSpPr/>
          <p:nvPr/>
        </p:nvSpPr>
        <p:spPr>
          <a:xfrm>
            <a:off x="323528" y="1340768"/>
            <a:ext cx="3024336" cy="1080120"/>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ko-KR" sz="2000" b="1" dirty="0"/>
              <a:t>  </a:t>
            </a:r>
            <a:r>
              <a:rPr lang="en-US" altLang="ko-KR" sz="2000" b="1" dirty="0"/>
              <a:t>Why do people still want to explore space?</a:t>
            </a:r>
            <a:endParaRPr lang="ko-KR" altLang="ko-KR" sz="2000" b="1" dirty="0"/>
          </a:p>
        </p:txBody>
      </p:sp>
      <p:sp>
        <p:nvSpPr>
          <p:cNvPr id="18" name="말풍선: 모서리가 둥근 사각형 17">
            <a:extLst>
              <a:ext uri="{FF2B5EF4-FFF2-40B4-BE49-F238E27FC236}">
                <a16:creationId xmlns:a16="http://schemas.microsoft.com/office/drawing/2014/main" id="{E8688278-F6EE-40C3-A2EA-799FFB180C78}"/>
              </a:ext>
            </a:extLst>
          </p:cNvPr>
          <p:cNvSpPr/>
          <p:nvPr/>
        </p:nvSpPr>
        <p:spPr>
          <a:xfrm>
            <a:off x="310217" y="4509120"/>
            <a:ext cx="3469696" cy="1944216"/>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5">
                  <a:lumMod val="60000"/>
                  <a:lumOff val="40000"/>
                </a:schemeClr>
              </a:gs>
              <a:gs pos="83000">
                <a:schemeClr val="accent5">
                  <a:lumMod val="60000"/>
                  <a:lumOff val="40000"/>
                </a:schemeClr>
              </a:gs>
              <a:gs pos="100000">
                <a:schemeClr val="accent5">
                  <a:lumMod val="40000"/>
                  <a:lumOff val="60000"/>
                </a:schemeClr>
              </a:gs>
            </a:gsLst>
            <a:lin ang="5400000" scaled="0"/>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Yes, there are. Much of our modern-day technology comes from research done to help the space programs. Going into space has also helped us find out more about where we came from and why we are here.</a:t>
            </a:r>
            <a:endParaRPr lang="ko-KR" altLang="ko-KR" sz="1600" dirty="0">
              <a:solidFill>
                <a:schemeClr val="tx1"/>
              </a:solidFill>
            </a:endParaRPr>
          </a:p>
        </p:txBody>
      </p:sp>
      <p:sp>
        <p:nvSpPr>
          <p:cNvPr id="19" name="말풍선: 모서리가 둥근 사각형 18">
            <a:extLst>
              <a:ext uri="{FF2B5EF4-FFF2-40B4-BE49-F238E27FC236}">
                <a16:creationId xmlns:a16="http://schemas.microsoft.com/office/drawing/2014/main" id="{F83977AA-80FA-42DF-963C-9A8CAC5F42C1}"/>
              </a:ext>
            </a:extLst>
          </p:cNvPr>
          <p:cNvSpPr/>
          <p:nvPr/>
        </p:nvSpPr>
        <p:spPr>
          <a:xfrm>
            <a:off x="3491880" y="1340768"/>
            <a:ext cx="4968552" cy="1512168"/>
          </a:xfrm>
          <a:prstGeom prst="wedgeRoundRectCallout">
            <a:avLst>
              <a:gd name="adj1" fmla="val -4289"/>
              <a:gd name="adj2" fmla="val 4848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ko-KR" sz="1600" dirty="0">
                <a:solidFill>
                  <a:schemeClr val="tx1"/>
                </a:solidFill>
              </a:rPr>
              <a:t>First, the Earth is becoming full. We are using too many of our resources. Everyone on Earth may die some day. And second, anything could happen—an illness could wipe everyone out or a huge asteroid could hit our planet. </a:t>
            </a:r>
            <a:endParaRPr lang="ko-KR" altLang="ko-KR" sz="1600" dirty="0">
              <a:solidFill>
                <a:schemeClr val="tx1"/>
              </a:solidFill>
            </a:endParaRPr>
          </a:p>
        </p:txBody>
      </p:sp>
      <p:sp>
        <p:nvSpPr>
          <p:cNvPr id="13" name="직사각형 12">
            <a:extLst>
              <a:ext uri="{FF2B5EF4-FFF2-40B4-BE49-F238E27FC236}">
                <a16:creationId xmlns:a16="http://schemas.microsoft.com/office/drawing/2014/main" id="{C753E25D-9029-4EA8-B87F-05B3C10A3DC2}"/>
              </a:ext>
            </a:extLst>
          </p:cNvPr>
          <p:cNvSpPr/>
          <p:nvPr/>
        </p:nvSpPr>
        <p:spPr>
          <a:xfrm>
            <a:off x="323528" y="3140968"/>
            <a:ext cx="2592288" cy="1296144"/>
          </a:xfrm>
          <a:prstGeom prst="rect">
            <a:avLst/>
          </a:prstGeom>
          <a:solidFill>
            <a:schemeClr val="tx2">
              <a:lumMod val="75000"/>
            </a:schemeClr>
          </a:solidFill>
          <a:ln>
            <a:noFill/>
          </a:ln>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 Are there other benefits to space exploration?</a:t>
            </a:r>
            <a:endParaRPr lang="ko-KR" altLang="ko-KR" sz="2000" b="1" dirty="0"/>
          </a:p>
        </p:txBody>
      </p:sp>
      <p:pic>
        <p:nvPicPr>
          <p:cNvPr id="5" name="그림 4" descr="흐린, 별, 밤, 불이(가) 표시된 사진&#10;&#10;높은 신뢰도로 생성된 설명">
            <a:extLst>
              <a:ext uri="{FF2B5EF4-FFF2-40B4-BE49-F238E27FC236}">
                <a16:creationId xmlns:a16="http://schemas.microsoft.com/office/drawing/2014/main" id="{3C5C9187-5E29-427F-B662-4C75EA947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033712"/>
            <a:ext cx="2088232" cy="1925911"/>
          </a:xfrm>
          <a:prstGeom prst="rect">
            <a:avLst/>
          </a:prstGeom>
          <a:ln>
            <a:noFill/>
          </a:ln>
          <a:effectLst>
            <a:outerShdw blurRad="190500" algn="tl" rotWithShape="0">
              <a:srgbClr val="000000">
                <a:alpha val="70000"/>
              </a:srgbClr>
            </a:outerShdw>
          </a:effectLst>
        </p:spPr>
      </p:pic>
      <p:pic>
        <p:nvPicPr>
          <p:cNvPr id="7" name="그림 6" descr="하늘, 대지, 실외이(가) 표시된 사진&#10;&#10;매우 높은 신뢰도로 생성된 설명">
            <a:extLst>
              <a:ext uri="{FF2B5EF4-FFF2-40B4-BE49-F238E27FC236}">
                <a16:creationId xmlns:a16="http://schemas.microsoft.com/office/drawing/2014/main" id="{CCA9A14E-D726-4C96-ABDA-CF3A1A7D4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812" y="3032956"/>
            <a:ext cx="1981715" cy="1926667"/>
          </a:xfrm>
          <a:prstGeom prst="rect">
            <a:avLst/>
          </a:prstGeom>
          <a:ln>
            <a:noFill/>
          </a:ln>
          <a:effectLst>
            <a:outerShdw blurRad="190500" algn="tl" rotWithShape="0">
              <a:srgbClr val="000000">
                <a:alpha val="70000"/>
              </a:srgbClr>
            </a:outerShdw>
          </a:effectLst>
        </p:spPr>
      </p:pic>
      <p:sp>
        <p:nvSpPr>
          <p:cNvPr id="8" name="직사각형 7">
            <a:extLst>
              <a:ext uri="{FF2B5EF4-FFF2-40B4-BE49-F238E27FC236}">
                <a16:creationId xmlns:a16="http://schemas.microsoft.com/office/drawing/2014/main" id="{CF403621-E12B-419B-8885-3500182ADE02}"/>
              </a:ext>
            </a:extLst>
          </p:cNvPr>
          <p:cNvSpPr/>
          <p:nvPr/>
        </p:nvSpPr>
        <p:spPr>
          <a:xfrm>
            <a:off x="4156865" y="4963031"/>
            <a:ext cx="2198422" cy="307777"/>
          </a:xfrm>
          <a:prstGeom prst="rect">
            <a:avLst/>
          </a:prstGeom>
        </p:spPr>
        <p:txBody>
          <a:bodyPr wrap="none">
            <a:spAutoFit/>
          </a:bodyPr>
          <a:lstStyle/>
          <a:p>
            <a:r>
              <a:rPr lang="en-US" altLang="ko-KR" sz="1400" b="1" dirty="0">
                <a:solidFill>
                  <a:srgbClr val="221E1F"/>
                </a:solidFill>
                <a:latin typeface="Myriad Pro" panose="020B0503030403020204" pitchFamily="34" charset="0"/>
              </a:rPr>
              <a:t>An asteroid hitting Earth </a:t>
            </a:r>
            <a:endParaRPr lang="ko-KR" altLang="en-US" sz="1400" b="1" dirty="0"/>
          </a:p>
        </p:txBody>
      </p:sp>
      <p:sp>
        <p:nvSpPr>
          <p:cNvPr id="9" name="직사각형 8">
            <a:extLst>
              <a:ext uri="{FF2B5EF4-FFF2-40B4-BE49-F238E27FC236}">
                <a16:creationId xmlns:a16="http://schemas.microsoft.com/office/drawing/2014/main" id="{5EB47ABE-D153-4F12-9A62-A611803C86AC}"/>
              </a:ext>
            </a:extLst>
          </p:cNvPr>
          <p:cNvSpPr/>
          <p:nvPr/>
        </p:nvSpPr>
        <p:spPr>
          <a:xfrm>
            <a:off x="6563955" y="4959623"/>
            <a:ext cx="1816523" cy="307777"/>
          </a:xfrm>
          <a:prstGeom prst="rect">
            <a:avLst/>
          </a:prstGeom>
        </p:spPr>
        <p:txBody>
          <a:bodyPr wrap="none">
            <a:spAutoFit/>
          </a:bodyPr>
          <a:lstStyle/>
          <a:p>
            <a:r>
              <a:rPr lang="en-US" altLang="ko-KR" sz="1400" b="1" dirty="0">
                <a:solidFill>
                  <a:srgbClr val="221E1F"/>
                </a:solidFill>
                <a:latin typeface="Myriad Pro" panose="020B0503030403020204" pitchFamily="34" charset="0"/>
              </a:rPr>
              <a:t>Our future on Mars? </a:t>
            </a:r>
            <a:endParaRPr lang="ko-KR" altLang="en-US" sz="1400" b="1" dirty="0"/>
          </a:p>
        </p:txBody>
      </p:sp>
    </p:spTree>
    <p:extLst>
      <p:ext uri="{BB962C8B-B14F-4D97-AF65-F5344CB8AC3E}">
        <p14:creationId xmlns:p14="http://schemas.microsoft.com/office/powerpoint/2010/main" val="87603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13" grpId="0" animBg="1"/>
      <p:bldP spid="8" grpId="0"/>
      <p:bldP spid="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2724</TotalTime>
  <Words>943</Words>
  <Application>Microsoft Office PowerPoint</Application>
  <PresentationFormat>On-screen Show (4:3)</PresentationFormat>
  <Paragraphs>90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HY궁서B</vt:lpstr>
      <vt:lpstr>HY그래픽M</vt:lpstr>
      <vt:lpstr>맑은 고딕</vt:lpstr>
      <vt:lpstr>Arial</vt:lpstr>
      <vt:lpstr>Myriad Pro</vt:lpstr>
      <vt:lpstr>Trebuchet MS</vt:lpstr>
      <vt:lpstr>Wingdings</vt:lpstr>
      <vt:lpstr>Wingdings 3</vt:lpstr>
      <vt:lpstr>Facet</vt:lpstr>
      <vt:lpstr>Space Exploration</vt:lpstr>
      <vt:lpstr>The First Rockets </vt:lpstr>
      <vt:lpstr>The Early 20th Century</vt:lpstr>
      <vt:lpstr>The Space Race</vt:lpstr>
      <vt:lpstr>Fly Me to the Moon</vt:lpstr>
      <vt:lpstr>The International Space Station (ISS)</vt:lpstr>
      <vt:lpstr>Space Explorers</vt:lpstr>
      <vt:lpstr>Private Space Travel</vt:lpstr>
      <vt:lpstr>Beyond Planet Earth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 to Flowers</dc:title>
  <dc:creator>Wonki</dc:creator>
  <cp:lastModifiedBy>Katie</cp:lastModifiedBy>
  <cp:revision>234</cp:revision>
  <dcterms:created xsi:type="dcterms:W3CDTF">2017-01-13T06:55:16Z</dcterms:created>
  <dcterms:modified xsi:type="dcterms:W3CDTF">2017-08-11T06:56:50Z</dcterms:modified>
</cp:coreProperties>
</file>