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60" r:id="rId1"/>
  </p:sldMasterIdLst>
  <p:sldIdLst>
    <p:sldId id="256" r:id="rId2"/>
    <p:sldId id="257" r:id="rId3"/>
    <p:sldId id="266" r:id="rId4"/>
    <p:sldId id="267" r:id="rId5"/>
    <p:sldId id="268" r:id="rId6"/>
    <p:sldId id="269" r:id="rId7"/>
    <p:sldId id="270" r:id="rId8"/>
    <p:sldId id="271" r:id="rId9"/>
    <p:sldId id="272" r:id="rId10"/>
    <p:sldId id="273" r:id="rId11"/>
    <p:sldId id="274" r:id="rId12"/>
    <p:sldId id="275" r:id="rId13"/>
    <p:sldId id="276" r:id="rId14"/>
    <p:sldId id="265" r:id="rId15"/>
    <p:sldId id="277" r:id="rId16"/>
    <p:sldId id="278"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BD92DE"/>
    <a:srgbClr val="FF6600"/>
    <a:srgbClr val="A1080F"/>
    <a:srgbClr val="D51920"/>
    <a:srgbClr val="F5C26B"/>
    <a:srgbClr val="FF9147"/>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94660"/>
  </p:normalViewPr>
  <p:slideViewPr>
    <p:cSldViewPr>
      <p:cViewPr varScale="1">
        <p:scale>
          <a:sx n="115" d="100"/>
          <a:sy n="115" d="100"/>
        </p:scale>
        <p:origin x="900" y="10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ltLang="ko-KR"/>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a:xfrm>
            <a:off x="3623733" y="6117336"/>
            <a:ext cx="3609438" cy="365125"/>
          </a:xfrm>
        </p:spPr>
        <p:txBody>
          <a:bodyPr/>
          <a:lstStyle/>
          <a:p>
            <a:endParaRPr lang="ko-KR" altLang="en-US"/>
          </a:p>
        </p:txBody>
      </p:sp>
      <p:sp>
        <p:nvSpPr>
          <p:cNvPr id="6" name="Slide Number Placeholder 5"/>
          <p:cNvSpPr>
            <a:spLocks noGrp="1"/>
          </p:cNvSpPr>
          <p:nvPr>
            <p:ph type="sldNum" sz="quarter" idx="12"/>
          </p:nvPr>
        </p:nvSpPr>
        <p:spPr>
          <a:xfrm>
            <a:off x="8275320" y="6117336"/>
            <a:ext cx="411480" cy="365125"/>
          </a:xfrm>
        </p:spPr>
        <p:txBody>
          <a:bodyPr/>
          <a:lstStyle/>
          <a:p>
            <a:fld id="{E3883E9E-2F88-444B-A2A2-6E9E2C31ADB1}" type="slidenum">
              <a:rPr lang="ko-KR" altLang="en-US" smtClean="0"/>
              <a:t>‹#›</a:t>
            </a:fld>
            <a:endParaRPr lang="ko-KR"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44523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Edit Master text styles</a:t>
            </a:r>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99126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47273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ltLang="ko-KR"/>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ko-KR"/>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599119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3340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ltLang="ko-KR"/>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ltLang="ko-KR"/>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47561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ltLang="ko-KR"/>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ltLang="ko-KR"/>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134196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829596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1222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ltLang="ko-KR"/>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a:xfrm>
            <a:off x="1972647" y="6108173"/>
            <a:ext cx="5314517" cy="365125"/>
          </a:xfrm>
        </p:spPr>
        <p:txBody>
          <a:bodyPr/>
          <a:lstStyle/>
          <a:p>
            <a:endParaRPr lang="ko-KR" altLang="en-US"/>
          </a:p>
        </p:txBody>
      </p:sp>
      <p:sp>
        <p:nvSpPr>
          <p:cNvPr id="6" name="Slide Number Placeholder 5"/>
          <p:cNvSpPr>
            <a:spLocks noGrp="1"/>
          </p:cNvSpPr>
          <p:nvPr>
            <p:ph type="sldNum" sz="quarter" idx="12"/>
          </p:nvPr>
        </p:nvSpPr>
        <p:spPr>
          <a:xfrm>
            <a:off x="8258967" y="6108173"/>
            <a:ext cx="427833" cy="365125"/>
          </a:xfrm>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875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ltLang="ko-KR"/>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a:xfrm>
            <a:off x="8273317" y="6116070"/>
            <a:ext cx="413483" cy="365125"/>
          </a:xfrm>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5843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147502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271747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80302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48265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ltLang="ko-KR"/>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Edit Master text styles</a:t>
            </a:r>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55120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ltLang="ko-KR"/>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Edit Master text styles</a:t>
            </a:r>
          </a:p>
        </p:txBody>
      </p:sp>
      <p:sp>
        <p:nvSpPr>
          <p:cNvPr id="5" name="Date Placeholder 4"/>
          <p:cNvSpPr>
            <a:spLocks noGrp="1"/>
          </p:cNvSpPr>
          <p:nvPr>
            <p:ph type="dt" sz="half" idx="10"/>
          </p:nvPr>
        </p:nvSpPr>
        <p:spPr/>
        <p:txBody>
          <a:bodyPr/>
          <a:lstStyle/>
          <a:p>
            <a:fld id="{EC49E39B-7901-4BC8-8664-AC78CF0A63B1}" type="datetimeFigureOut">
              <a:rPr lang="ko-KR" altLang="en-US" smtClean="0"/>
              <a:t>2017-09-04</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3055972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49E39B-7901-4BC8-8664-AC78CF0A63B1}" type="datetimeFigureOut">
              <a:rPr lang="ko-KR" altLang="en-US" smtClean="0"/>
              <a:t>2017-09-04</a:t>
            </a:fld>
            <a:endParaRPr lang="ko-KR"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ko-KR"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883E9E-2F88-444B-A2A2-6E9E2C31ADB1}" type="slidenum">
              <a:rPr lang="ko-KR" altLang="en-US" smtClean="0"/>
              <a:t>‹#›</a:t>
            </a:fld>
            <a:endParaRPr lang="ko-KR" altLang="en-US"/>
          </a:p>
        </p:txBody>
      </p:sp>
    </p:spTree>
    <p:extLst>
      <p:ext uri="{BB962C8B-B14F-4D97-AF65-F5344CB8AC3E}">
        <p14:creationId xmlns:p14="http://schemas.microsoft.com/office/powerpoint/2010/main" val="923002758"/>
      </p:ext>
    </p:extLst>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 id="2147484972" r:id="rId12"/>
    <p:sldLayoutId id="2147484973" r:id="rId13"/>
    <p:sldLayoutId id="2147484974" r:id="rId14"/>
    <p:sldLayoutId id="2147484975" r:id="rId15"/>
    <p:sldLayoutId id="2147484976" r:id="rId16"/>
    <p:sldLayoutId id="2147484977" r:id="rId17"/>
  </p:sldLayoutIdLst>
  <p:txStyles>
    <p:titleStyle>
      <a:lvl1pPr algn="ctr" defTabSz="457200" rtl="0" eaLnBrk="1" latinLnBrk="1" hangingPunct="1">
        <a:spcBef>
          <a:spcPct val="0"/>
        </a:spcBef>
        <a:buNone/>
        <a:defRPr sz="4000" kern="1200" cap="none">
          <a:ln w="3175" cmpd="sng">
            <a:noFill/>
          </a:ln>
          <a:solidFill>
            <a:schemeClr val="tx1"/>
          </a:solidFill>
          <a:effectLst/>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285750" indent="-285750" algn="l" defTabSz="457200" rtl="0" eaLnBrk="1" latinLnBrk="1"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1"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1"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1"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1"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1"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1"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1"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1"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1" hangingPunct="1">
        <a:defRPr sz="1800" kern="1200">
          <a:solidFill>
            <a:schemeClr val="tx1"/>
          </a:solidFill>
          <a:latin typeface="+mn-lt"/>
          <a:ea typeface="+mn-ea"/>
          <a:cs typeface="+mn-cs"/>
        </a:defRPr>
      </a:lvl1pPr>
      <a:lvl2pPr marL="457200" algn="l" defTabSz="457200" rtl="0" eaLnBrk="1" latinLnBrk="1" hangingPunct="1">
        <a:defRPr sz="1800" kern="1200">
          <a:solidFill>
            <a:schemeClr val="tx1"/>
          </a:solidFill>
          <a:latin typeface="+mn-lt"/>
          <a:ea typeface="+mn-ea"/>
          <a:cs typeface="+mn-cs"/>
        </a:defRPr>
      </a:lvl2pPr>
      <a:lvl3pPr marL="914400" algn="l" defTabSz="457200" rtl="0" eaLnBrk="1" latinLnBrk="1" hangingPunct="1">
        <a:defRPr sz="1800" kern="1200">
          <a:solidFill>
            <a:schemeClr val="tx1"/>
          </a:solidFill>
          <a:latin typeface="+mn-lt"/>
          <a:ea typeface="+mn-ea"/>
          <a:cs typeface="+mn-cs"/>
        </a:defRPr>
      </a:lvl3pPr>
      <a:lvl4pPr marL="1371600" algn="l" defTabSz="457200" rtl="0" eaLnBrk="1" latinLnBrk="1" hangingPunct="1">
        <a:defRPr sz="1800" kern="1200">
          <a:solidFill>
            <a:schemeClr val="tx1"/>
          </a:solidFill>
          <a:latin typeface="+mn-lt"/>
          <a:ea typeface="+mn-ea"/>
          <a:cs typeface="+mn-cs"/>
        </a:defRPr>
      </a:lvl4pPr>
      <a:lvl5pPr marL="1828800" algn="l" defTabSz="457200" rtl="0" eaLnBrk="1" latinLnBrk="1" hangingPunct="1">
        <a:defRPr sz="1800" kern="1200">
          <a:solidFill>
            <a:schemeClr val="tx1"/>
          </a:solidFill>
          <a:latin typeface="+mn-lt"/>
          <a:ea typeface="+mn-ea"/>
          <a:cs typeface="+mn-cs"/>
        </a:defRPr>
      </a:lvl5pPr>
      <a:lvl6pPr marL="2286000" algn="l" defTabSz="457200" rtl="0" eaLnBrk="1" latinLnBrk="1" hangingPunct="1">
        <a:defRPr sz="1800" kern="1200">
          <a:solidFill>
            <a:schemeClr val="tx1"/>
          </a:solidFill>
          <a:latin typeface="+mn-lt"/>
          <a:ea typeface="+mn-ea"/>
          <a:cs typeface="+mn-cs"/>
        </a:defRPr>
      </a:lvl6pPr>
      <a:lvl7pPr marL="2743200" algn="l" defTabSz="457200" rtl="0" eaLnBrk="1" latinLnBrk="1" hangingPunct="1">
        <a:defRPr sz="1800" kern="1200">
          <a:solidFill>
            <a:schemeClr val="tx1"/>
          </a:solidFill>
          <a:latin typeface="+mn-lt"/>
          <a:ea typeface="+mn-ea"/>
          <a:cs typeface="+mn-cs"/>
        </a:defRPr>
      </a:lvl7pPr>
      <a:lvl8pPr marL="3200400" algn="l" defTabSz="457200" rtl="0" eaLnBrk="1" latinLnBrk="1" hangingPunct="1">
        <a:defRPr sz="1800" kern="1200">
          <a:solidFill>
            <a:schemeClr val="tx1"/>
          </a:solidFill>
          <a:latin typeface="+mn-lt"/>
          <a:ea typeface="+mn-ea"/>
          <a:cs typeface="+mn-cs"/>
        </a:defRPr>
      </a:lvl8pPr>
      <a:lvl9pPr marL="3657600" algn="l" defTabSz="4572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오각형 9"/>
          <p:cNvSpPr/>
          <p:nvPr/>
        </p:nvSpPr>
        <p:spPr>
          <a:xfrm>
            <a:off x="3745160" y="44624"/>
            <a:ext cx="1689436" cy="769868"/>
          </a:xfrm>
          <a:prstGeom prst="pen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3" name="그림 12">
            <a:extLst>
              <a:ext uri="{FF2B5EF4-FFF2-40B4-BE49-F238E27FC236}">
                <a16:creationId xmlns:a16="http://schemas.microsoft.com/office/drawing/2014/main" id="{44A99889-2EF3-4621-9D9F-570804FBDA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2" y="-315416"/>
            <a:ext cx="9937104" cy="996698"/>
          </a:xfrm>
          <a:prstGeom prst="rect">
            <a:avLst/>
          </a:prstGeom>
        </p:spPr>
      </p:pic>
      <p:sp>
        <p:nvSpPr>
          <p:cNvPr id="2" name="제목 1"/>
          <p:cNvSpPr>
            <a:spLocks noGrp="1"/>
          </p:cNvSpPr>
          <p:nvPr>
            <p:ph type="ctrTitle"/>
          </p:nvPr>
        </p:nvSpPr>
        <p:spPr>
          <a:xfrm>
            <a:off x="1547664" y="1705664"/>
            <a:ext cx="6336704" cy="2592288"/>
          </a:xfrm>
        </p:spPr>
        <p:txBody>
          <a:bodyPr>
            <a:normAutofit/>
          </a:bodyPr>
          <a:lstStyle/>
          <a:p>
            <a:pPr algn="ctr"/>
            <a:r>
              <a:rPr lang="en-US" altLang="ko-KR" sz="6000" b="1" dirty="0">
                <a:effectLst>
                  <a:outerShdw blurRad="38100" dist="38100" dir="2700000" algn="tl">
                    <a:srgbClr val="000000">
                      <a:alpha val="43137"/>
                    </a:srgbClr>
                  </a:outerShdw>
                </a:effectLst>
              </a:rPr>
              <a:t> Communication Technology</a:t>
            </a:r>
            <a:endParaRPr lang="ko-KR" altLang="ko-KR" sz="6000" b="1" dirty="0">
              <a:ln>
                <a:solidFill>
                  <a:schemeClr val="tx2">
                    <a:lumMod val="50000"/>
                  </a:schemeClr>
                </a:solidFill>
              </a:ln>
              <a:solidFill>
                <a:schemeClr val="tx1"/>
              </a:solidFill>
              <a:effectLst>
                <a:outerShdw blurRad="38100" dist="38100" dir="2700000" algn="tl">
                  <a:srgbClr val="000000">
                    <a:alpha val="43137"/>
                  </a:srgbClr>
                </a:outerShdw>
              </a:effectLst>
            </a:endParaRPr>
          </a:p>
        </p:txBody>
      </p:sp>
      <p:pic>
        <p:nvPicPr>
          <p:cNvPr id="6" name="그림 5" descr="병, 하늘, 중지이(가) 표시된 사진&#10;&#10;높은 신뢰도로 생성된 설명"/>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843" y="5949280"/>
            <a:ext cx="972314" cy="502921"/>
          </a:xfrm>
          <a:prstGeom prst="rect">
            <a:avLst/>
          </a:prstGeom>
        </p:spPr>
      </p:pic>
      <p:sp>
        <p:nvSpPr>
          <p:cNvPr id="8" name="직사각형 7"/>
          <p:cNvSpPr/>
          <p:nvPr/>
        </p:nvSpPr>
        <p:spPr>
          <a:xfrm>
            <a:off x="2880917" y="138118"/>
            <a:ext cx="3417922" cy="338554"/>
          </a:xfrm>
          <a:prstGeom prst="rect">
            <a:avLst/>
          </a:prstGeom>
        </p:spPr>
        <p:txBody>
          <a:bodyPr wrap="none">
            <a:spAutoFit/>
          </a:bodyPr>
          <a:lstStyle/>
          <a:p>
            <a:pPr algn="ctr"/>
            <a:r>
              <a:rPr lang="en-US" altLang="ko-KR" sz="1600" spc="300" dirty="0">
                <a:solidFill>
                  <a:schemeClr val="bg1"/>
                </a:solidFill>
                <a:effectLst>
                  <a:outerShdw blurRad="38100" dist="38100" dir="2700000" algn="tl">
                    <a:srgbClr val="000000">
                      <a:alpha val="43137"/>
                    </a:srgbClr>
                  </a:outerShdw>
                </a:effectLst>
                <a:ea typeface="HY궁서B" panose="02030600000101010101" pitchFamily="18" charset="-127"/>
              </a:rPr>
              <a:t>WORLD HISTORY READERS</a:t>
            </a:r>
            <a:endParaRPr lang="ko-KR" altLang="en-US" sz="1600" spc="300" dirty="0">
              <a:solidFill>
                <a:schemeClr val="bg1"/>
              </a:solidFill>
              <a:effectLst>
                <a:outerShdw blurRad="38100" dist="38100" dir="2700000" algn="tl">
                  <a:srgbClr val="000000">
                    <a:alpha val="43137"/>
                  </a:srgbClr>
                </a:outerShdw>
              </a:effectLst>
              <a:ea typeface="HY궁서B" panose="02030600000101010101" pitchFamily="18" charset="-127"/>
            </a:endParaRPr>
          </a:p>
        </p:txBody>
      </p:sp>
      <p:sp>
        <p:nvSpPr>
          <p:cNvPr id="12" name="직사각형 11"/>
          <p:cNvSpPr/>
          <p:nvPr/>
        </p:nvSpPr>
        <p:spPr>
          <a:xfrm>
            <a:off x="4094246" y="523741"/>
            <a:ext cx="950004" cy="307777"/>
          </a:xfrm>
          <a:prstGeom prst="rect">
            <a:avLst/>
          </a:prstGeom>
        </p:spPr>
        <p:txBody>
          <a:bodyPr wrap="none">
            <a:spAutoFit/>
          </a:bodyPr>
          <a:lstStyle/>
          <a:p>
            <a:pPr algn="ctr"/>
            <a:r>
              <a:rPr lang="en-US" altLang="ko-KR" sz="1400" dirty="0">
                <a:solidFill>
                  <a:schemeClr val="bg1"/>
                </a:solidFill>
                <a:effectLst>
                  <a:outerShdw blurRad="38100" dist="38100" dir="2700000" algn="tl">
                    <a:srgbClr val="000000">
                      <a:alpha val="43137"/>
                    </a:srgbClr>
                  </a:outerShdw>
                </a:effectLst>
              </a:rPr>
              <a:t>Level 6-</a:t>
            </a:r>
            <a:r>
              <a:rPr lang="ko-KR" altLang="en-US" sz="1400" dirty="0">
                <a:solidFill>
                  <a:schemeClr val="bg1"/>
                </a:solidFill>
                <a:effectLst>
                  <a:outerShdw blurRad="38100" dist="38100" dir="2700000" algn="tl">
                    <a:srgbClr val="000000">
                      <a:alpha val="43137"/>
                    </a:srgbClr>
                  </a:outerShdw>
                </a:effectLst>
                <a:latin typeface="맑은 고딕" panose="020B0503020000020004" pitchFamily="50" charset="-127"/>
              </a:rPr>
              <a:t>②</a:t>
            </a:r>
            <a:endParaRPr lang="ko-KR" altLang="en-US" sz="1400" dirty="0">
              <a:solidFill>
                <a:schemeClr val="bg1"/>
              </a:solidFill>
              <a:effectLst>
                <a:outerShdw blurRad="38100" dist="38100" dir="2700000" algn="tl">
                  <a:srgbClr val="000000">
                    <a:alpha val="43137"/>
                  </a:srgbClr>
                </a:outerShdw>
              </a:effectLst>
            </a:endParaRPr>
          </a:p>
        </p:txBody>
      </p:sp>
      <p:pic>
        <p:nvPicPr>
          <p:cNvPr id="16" name="그림 15">
            <a:extLst>
              <a:ext uri="{FF2B5EF4-FFF2-40B4-BE49-F238E27FC236}">
                <a16:creationId xmlns:a16="http://schemas.microsoft.com/office/drawing/2014/main" id="{F457476B-561B-4D64-AE76-773186D251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552" y="6396174"/>
            <a:ext cx="9937104" cy="7772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D67DD021-3757-44C8-8F1E-3883BA402369}"/>
              </a:ext>
            </a:extLst>
          </p:cNvPr>
          <p:cNvGrpSpPr/>
          <p:nvPr/>
        </p:nvGrpSpPr>
        <p:grpSpPr>
          <a:xfrm>
            <a:off x="1115616" y="1052736"/>
            <a:ext cx="4217976" cy="1861175"/>
            <a:chOff x="1661824" y="3717032"/>
            <a:chExt cx="4217976" cy="1861175"/>
          </a:xfrm>
        </p:grpSpPr>
        <p:pic>
          <p:nvPicPr>
            <p:cNvPr id="4" name="그림 3">
              <a:extLst>
                <a:ext uri="{FF2B5EF4-FFF2-40B4-BE49-F238E27FC236}">
                  <a16:creationId xmlns:a16="http://schemas.microsoft.com/office/drawing/2014/main" id="{A58DEFA4-1EC3-46B5-B7D4-BF5A4EE5F7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824" y="3717032"/>
              <a:ext cx="4217976" cy="150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a:extLst>
                <a:ext uri="{FF2B5EF4-FFF2-40B4-BE49-F238E27FC236}">
                  <a16:creationId xmlns:a16="http://schemas.microsoft.com/office/drawing/2014/main" id="{DBF840EA-7EF2-4AC5-9FD0-8CF749CA082D}"/>
                </a:ext>
              </a:extLst>
            </p:cNvPr>
            <p:cNvSpPr/>
            <p:nvPr/>
          </p:nvSpPr>
          <p:spPr>
            <a:xfrm>
              <a:off x="3059832" y="5301208"/>
              <a:ext cx="1411348"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Augmented reality </a:t>
              </a:r>
              <a:endParaRPr lang="ko-KR" altLang="en-US" sz="1200" dirty="0"/>
            </a:p>
          </p:txBody>
        </p:sp>
      </p:grpSp>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Augmented and Virtual Reality </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4355976" y="4221088"/>
            <a:ext cx="3888432" cy="936104"/>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is virtual reality and how is it different from augmented reality?</a:t>
            </a:r>
            <a:endParaRPr lang="ko-KR" altLang="ko-KR" b="1" dirty="0">
              <a:solidFill>
                <a:schemeClr val="tx1"/>
              </a:solidFill>
            </a:endParaRPr>
          </a:p>
        </p:txBody>
      </p:sp>
      <p:sp>
        <p:nvSpPr>
          <p:cNvPr id="9" name="사각형: 둥근 모서리 8">
            <a:extLst>
              <a:ext uri="{FF2B5EF4-FFF2-40B4-BE49-F238E27FC236}">
                <a16:creationId xmlns:a16="http://schemas.microsoft.com/office/drawing/2014/main" id="{B5F3F9AE-8039-484A-ADDC-B6BCF77C8060}"/>
              </a:ext>
            </a:extLst>
          </p:cNvPr>
          <p:cNvSpPr/>
          <p:nvPr/>
        </p:nvSpPr>
        <p:spPr>
          <a:xfrm>
            <a:off x="5724128" y="1556792"/>
            <a:ext cx="3024336" cy="936104"/>
          </a:xfrm>
          <a:prstGeom prst="roundRect">
            <a:avLst/>
          </a:prstGeom>
          <a:solidFill>
            <a:schemeClr val="accent6">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is augmented reality? </a:t>
            </a:r>
            <a:endParaRPr lang="ko-KR" altLang="en-US" b="1" dirty="0">
              <a:solidFill>
                <a:schemeClr val="tx1"/>
              </a:solidFill>
            </a:endParaRPr>
          </a:p>
        </p:txBody>
      </p:sp>
      <p:sp>
        <p:nvSpPr>
          <p:cNvPr id="8" name="말풍선: 모서리가 둥근 사각형 7">
            <a:extLst>
              <a:ext uri="{FF2B5EF4-FFF2-40B4-BE49-F238E27FC236}">
                <a16:creationId xmlns:a16="http://schemas.microsoft.com/office/drawing/2014/main" id="{0615A056-D970-459A-9ED1-399F0DD47A6A}"/>
              </a:ext>
            </a:extLst>
          </p:cNvPr>
          <p:cNvSpPr/>
          <p:nvPr/>
        </p:nvSpPr>
        <p:spPr>
          <a:xfrm>
            <a:off x="3851920" y="2780928"/>
            <a:ext cx="5040560" cy="1224136"/>
          </a:xfrm>
          <a:prstGeom prst="wedgeRoundRectCallout">
            <a:avLst>
              <a:gd name="adj1" fmla="val 27206"/>
              <a:gd name="adj2" fmla="val -93203"/>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This is where applications can display images on a live video background of the real world in real time. For example, our phones can display additional information about the food we see in the store as we shop. </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3923928" y="5373216"/>
            <a:ext cx="4896544" cy="1296144"/>
          </a:xfrm>
          <a:prstGeom prst="wedgeRoundRectCallout">
            <a:avLst>
              <a:gd name="adj1" fmla="val 23844"/>
              <a:gd name="adj2" fmla="val -80553"/>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 two are similar, but rather than telling us about a real physical environment, virtual reality creates its own world. It has its own sights and sounds.</a:t>
            </a:r>
            <a:endParaRPr lang="ko-KR" altLang="en-US" sz="1600" dirty="0">
              <a:solidFill>
                <a:schemeClr val="tx1"/>
              </a:solidFill>
            </a:endParaRPr>
          </a:p>
        </p:txBody>
      </p:sp>
      <p:grpSp>
        <p:nvGrpSpPr>
          <p:cNvPr id="19" name="그룹 18">
            <a:extLst>
              <a:ext uri="{FF2B5EF4-FFF2-40B4-BE49-F238E27FC236}">
                <a16:creationId xmlns:a16="http://schemas.microsoft.com/office/drawing/2014/main" id="{E02504F2-89B5-4052-BE96-70D09310DC8B}"/>
              </a:ext>
            </a:extLst>
          </p:cNvPr>
          <p:cNvGrpSpPr/>
          <p:nvPr/>
        </p:nvGrpSpPr>
        <p:grpSpPr>
          <a:xfrm>
            <a:off x="899592" y="3140968"/>
            <a:ext cx="2592288" cy="2005191"/>
            <a:chOff x="467544" y="4149080"/>
            <a:chExt cx="1560576" cy="1207139"/>
          </a:xfrm>
        </p:grpSpPr>
        <p:pic>
          <p:nvPicPr>
            <p:cNvPr id="16" name="그림 15" descr="남자, 사람이(가) 표시된 사진&#10;&#10;높은 신뢰도로 생성된 설명">
              <a:extLst>
                <a:ext uri="{FF2B5EF4-FFF2-40B4-BE49-F238E27FC236}">
                  <a16:creationId xmlns:a16="http://schemas.microsoft.com/office/drawing/2014/main" id="{F40C42C7-52E3-4E3C-9F19-1D6001D72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149080"/>
              <a:ext cx="1560576" cy="999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직사각형 16">
              <a:extLst>
                <a:ext uri="{FF2B5EF4-FFF2-40B4-BE49-F238E27FC236}">
                  <a16:creationId xmlns:a16="http://schemas.microsoft.com/office/drawing/2014/main" id="{30EDB30E-B43F-4904-BF9C-ADF4ABD18FE0}"/>
                </a:ext>
              </a:extLst>
            </p:cNvPr>
            <p:cNvSpPr/>
            <p:nvPr/>
          </p:nvSpPr>
          <p:spPr>
            <a:xfrm>
              <a:off x="944387" y="5189464"/>
              <a:ext cx="694311" cy="166755"/>
            </a:xfrm>
            <a:prstGeom prst="rect">
              <a:avLst/>
            </a:prstGeom>
          </p:spPr>
          <p:txBody>
            <a:bodyPr wrap="square">
              <a:spAutoFit/>
            </a:bodyPr>
            <a:lstStyle/>
            <a:p>
              <a:r>
                <a:rPr lang="en-US" altLang="ko-KR" sz="1200" dirty="0">
                  <a:solidFill>
                    <a:srgbClr val="221E1F"/>
                  </a:solidFill>
                  <a:latin typeface="Myriad Pro" panose="020B0503030403020204" pitchFamily="34" charset="0"/>
                </a:rPr>
                <a:t>Virtual reality </a:t>
              </a:r>
              <a:endParaRPr lang="ko-KR" altLang="en-US" sz="1200" dirty="0"/>
            </a:p>
          </p:txBody>
        </p:sp>
      </p:grpSp>
      <p:grpSp>
        <p:nvGrpSpPr>
          <p:cNvPr id="20" name="그룹 19">
            <a:extLst>
              <a:ext uri="{FF2B5EF4-FFF2-40B4-BE49-F238E27FC236}">
                <a16:creationId xmlns:a16="http://schemas.microsoft.com/office/drawing/2014/main" id="{717B328E-15CE-406F-8E77-AE31F1C6F646}"/>
              </a:ext>
            </a:extLst>
          </p:cNvPr>
          <p:cNvGrpSpPr/>
          <p:nvPr/>
        </p:nvGrpSpPr>
        <p:grpSpPr>
          <a:xfrm>
            <a:off x="2123728" y="5229200"/>
            <a:ext cx="1728191" cy="1512168"/>
            <a:chOff x="2051720" y="4365104"/>
            <a:chExt cx="1728191" cy="1512168"/>
          </a:xfrm>
        </p:grpSpPr>
        <p:pic>
          <p:nvPicPr>
            <p:cNvPr id="14" name="그림 13" descr="사람, 무대, 실외, 남자이(가) 표시된 사진&#10;&#10;매우 높은 신뢰도로 생성된 설명">
              <a:extLst>
                <a:ext uri="{FF2B5EF4-FFF2-40B4-BE49-F238E27FC236}">
                  <a16:creationId xmlns:a16="http://schemas.microsoft.com/office/drawing/2014/main" id="{4D138558-4C0F-4F45-9377-837509CCD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4365104"/>
              <a:ext cx="1292352" cy="1194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직사각형 17">
              <a:extLst>
                <a:ext uri="{FF2B5EF4-FFF2-40B4-BE49-F238E27FC236}">
                  <a16:creationId xmlns:a16="http://schemas.microsoft.com/office/drawing/2014/main" id="{26E025D4-6A87-4BE8-88E3-9BF7D226022C}"/>
                </a:ext>
              </a:extLst>
            </p:cNvPr>
            <p:cNvSpPr/>
            <p:nvPr/>
          </p:nvSpPr>
          <p:spPr>
            <a:xfrm>
              <a:off x="2051720" y="5600273"/>
              <a:ext cx="1728191" cy="276999"/>
            </a:xfrm>
            <a:prstGeom prst="rect">
              <a:avLst/>
            </a:prstGeom>
          </p:spPr>
          <p:txBody>
            <a:bodyPr wrap="square">
              <a:spAutoFit/>
            </a:bodyPr>
            <a:lstStyle/>
            <a:p>
              <a:r>
                <a:rPr lang="en-US" altLang="ko-KR" sz="1200" dirty="0">
                  <a:solidFill>
                    <a:srgbClr val="221E1F"/>
                  </a:solidFill>
                  <a:latin typeface="Myriad Pro" panose="020B0503030403020204" pitchFamily="34" charset="0"/>
                </a:rPr>
                <a:t>In a virtual reality world </a:t>
              </a:r>
              <a:endParaRPr lang="ko-KR" altLang="en-US" sz="1200" dirty="0"/>
            </a:p>
          </p:txBody>
        </p:sp>
      </p:grpSp>
    </p:spTree>
    <p:extLst>
      <p:ext uri="{BB962C8B-B14F-4D97-AF65-F5344CB8AC3E}">
        <p14:creationId xmlns:p14="http://schemas.microsoft.com/office/powerpoint/2010/main" val="19369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P spid="8"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BD0ABD0A-4002-41B9-9160-BC45254C6B58}"/>
              </a:ext>
            </a:extLst>
          </p:cNvPr>
          <p:cNvGrpSpPr/>
          <p:nvPr/>
        </p:nvGrpSpPr>
        <p:grpSpPr>
          <a:xfrm>
            <a:off x="1835696" y="3429000"/>
            <a:ext cx="2254751" cy="1717159"/>
            <a:chOff x="387913" y="4581128"/>
            <a:chExt cx="2254751" cy="1717159"/>
          </a:xfrm>
        </p:grpSpPr>
        <p:pic>
          <p:nvPicPr>
            <p:cNvPr id="6" name="그림 5" descr="남자, 사람, 실내이(가) 표시된 사진&#10;&#10;매우 높은 신뢰도로 생성된 설명">
              <a:extLst>
                <a:ext uri="{FF2B5EF4-FFF2-40B4-BE49-F238E27FC236}">
                  <a16:creationId xmlns:a16="http://schemas.microsoft.com/office/drawing/2014/main" id="{DF50C030-925D-4E70-92BB-80101A2A8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13" y="4581128"/>
              <a:ext cx="2254751"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직사각형 16">
              <a:extLst>
                <a:ext uri="{FF2B5EF4-FFF2-40B4-BE49-F238E27FC236}">
                  <a16:creationId xmlns:a16="http://schemas.microsoft.com/office/drawing/2014/main" id="{E5A8DF35-D627-4EC5-B469-D280F0442BCF}"/>
                </a:ext>
              </a:extLst>
            </p:cNvPr>
            <p:cNvSpPr/>
            <p:nvPr/>
          </p:nvSpPr>
          <p:spPr>
            <a:xfrm>
              <a:off x="611560" y="6021288"/>
              <a:ext cx="1829732"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New computer interfaces </a:t>
              </a:r>
              <a:endParaRPr lang="ko-KR" altLang="en-US" sz="1200" dirty="0"/>
            </a:p>
          </p:txBody>
        </p:sp>
      </p:grpSp>
      <p:grpSp>
        <p:nvGrpSpPr>
          <p:cNvPr id="20" name="그룹 19">
            <a:extLst>
              <a:ext uri="{FF2B5EF4-FFF2-40B4-BE49-F238E27FC236}">
                <a16:creationId xmlns:a16="http://schemas.microsoft.com/office/drawing/2014/main" id="{5C9C5AE7-FD0C-455D-A383-FDE7AEBFA132}"/>
              </a:ext>
            </a:extLst>
          </p:cNvPr>
          <p:cNvGrpSpPr/>
          <p:nvPr/>
        </p:nvGrpSpPr>
        <p:grpSpPr>
          <a:xfrm>
            <a:off x="4363599" y="3429000"/>
            <a:ext cx="3376072" cy="1717159"/>
            <a:chOff x="2915816" y="4581128"/>
            <a:chExt cx="3376072" cy="1717159"/>
          </a:xfrm>
        </p:grpSpPr>
        <p:pic>
          <p:nvPicPr>
            <p:cNvPr id="4" name="그림 3" descr="사람, 실내, 남자, 벽이(가) 표시된 사진&#10;&#10;높은 신뢰도로 생성된 설명">
              <a:extLst>
                <a:ext uri="{FF2B5EF4-FFF2-40B4-BE49-F238E27FC236}">
                  <a16:creationId xmlns:a16="http://schemas.microsoft.com/office/drawing/2014/main" id="{0CE19C6B-92DC-43B3-BBC4-20E0800E4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581128"/>
              <a:ext cx="3376072" cy="1365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41E437CA-800D-4D1E-BFC9-899FBA2D4C7C}"/>
                </a:ext>
              </a:extLst>
            </p:cNvPr>
            <p:cNvSpPr/>
            <p:nvPr/>
          </p:nvSpPr>
          <p:spPr>
            <a:xfrm>
              <a:off x="3275856" y="6021288"/>
              <a:ext cx="2544094"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Using gestures to control computers </a:t>
              </a:r>
              <a:endParaRPr lang="ko-KR" altLang="en-US" sz="1200" dirty="0"/>
            </a:p>
          </p:txBody>
        </p:sp>
      </p:grpSp>
      <p:grpSp>
        <p:nvGrpSpPr>
          <p:cNvPr id="16" name="그룹 15">
            <a:extLst>
              <a:ext uri="{FF2B5EF4-FFF2-40B4-BE49-F238E27FC236}">
                <a16:creationId xmlns:a16="http://schemas.microsoft.com/office/drawing/2014/main" id="{5EB73B12-75D6-4410-90ED-1114240BB80E}"/>
              </a:ext>
            </a:extLst>
          </p:cNvPr>
          <p:cNvGrpSpPr/>
          <p:nvPr/>
        </p:nvGrpSpPr>
        <p:grpSpPr>
          <a:xfrm>
            <a:off x="3419872" y="1124744"/>
            <a:ext cx="1584176" cy="2048642"/>
            <a:chOff x="971600" y="188640"/>
            <a:chExt cx="2244250" cy="2902243"/>
          </a:xfrm>
        </p:grpSpPr>
        <p:pic>
          <p:nvPicPr>
            <p:cNvPr id="14" name="그림 13" descr="사람, 실내, 착용, 벽이(가) 표시된 사진&#10;&#10;매우 높은 신뢰도로 생성된 설명">
              <a:extLst>
                <a:ext uri="{FF2B5EF4-FFF2-40B4-BE49-F238E27FC236}">
                  <a16:creationId xmlns:a16="http://schemas.microsoft.com/office/drawing/2014/main" id="{0CA73E23-7DB3-4B5C-87BE-1CA5CAC4D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88640"/>
              <a:ext cx="2016224" cy="1937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4">
              <a:extLst>
                <a:ext uri="{FF2B5EF4-FFF2-40B4-BE49-F238E27FC236}">
                  <a16:creationId xmlns:a16="http://schemas.microsoft.com/office/drawing/2014/main" id="{F2C4A9A6-68B8-49C5-B12C-D083D04AF66E}"/>
                </a:ext>
              </a:extLst>
            </p:cNvPr>
            <p:cNvSpPr/>
            <p:nvPr/>
          </p:nvSpPr>
          <p:spPr>
            <a:xfrm>
              <a:off x="971600" y="2175247"/>
              <a:ext cx="2244250" cy="915636"/>
            </a:xfrm>
            <a:prstGeom prst="rect">
              <a:avLst/>
            </a:prstGeom>
          </p:spPr>
          <p:txBody>
            <a:bodyPr wrap="square">
              <a:spAutoFit/>
            </a:bodyPr>
            <a:lstStyle/>
            <a:p>
              <a:pPr algn="ctr"/>
              <a:r>
                <a:rPr lang="en-US" altLang="ko-KR" sz="1200" dirty="0">
                  <a:solidFill>
                    <a:srgbClr val="221E1F"/>
                  </a:solidFill>
                  <a:latin typeface="Myriad Pro" panose="020B0503030403020204" pitchFamily="34" charset="0"/>
                </a:rPr>
                <a:t>Perceptual computers recognize the people they interact with. </a:t>
              </a:r>
              <a:endParaRPr lang="ko-KR" altLang="en-US" sz="1200" dirty="0"/>
            </a:p>
          </p:txBody>
        </p:sp>
      </p:grpSp>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Perceptual Computing </a:t>
            </a:r>
            <a:endParaRPr lang="ko-KR" altLang="ko-KR" sz="3600" b="1" dirty="0"/>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1043608" y="1268760"/>
            <a:ext cx="2160240" cy="1152128"/>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is perceptual computing?</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5220072" y="1124744"/>
            <a:ext cx="3744416" cy="1944216"/>
          </a:xfrm>
          <a:prstGeom prst="wedgeRoundRectCallout">
            <a:avLst>
              <a:gd name="adj1" fmla="val 12849"/>
              <a:gd name="adj2" fmla="val -31462"/>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In perceptual computing, computers are programmed to recognize what is going on around them. For example, the perceptual computer can determine what needs a user may have as well as react to or receive additional information.</a:t>
            </a:r>
            <a:endParaRPr lang="ko-KR" altLang="ko-KR" sz="1600" dirty="0">
              <a:solidFill>
                <a:schemeClr val="tx1"/>
              </a:solidFill>
            </a:endParaRPr>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1475656" y="5229200"/>
            <a:ext cx="2448272" cy="1080120"/>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does perceptual computing work?</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4139952" y="5229200"/>
            <a:ext cx="4680520" cy="1296144"/>
          </a:xfrm>
          <a:prstGeom prst="wedgeRoundRectCallout">
            <a:avLst>
              <a:gd name="adj1" fmla="val -63123"/>
              <a:gd name="adj2" fmla="val 1176"/>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 computer uses depth sensors, cameras that give 3D vision, and an immersive experience in order to understand the world around it. </a:t>
            </a:r>
            <a:endParaRPr lang="ko-KR" altLang="ko-KR" sz="1600" dirty="0">
              <a:solidFill>
                <a:schemeClr val="tx1"/>
              </a:solidFill>
            </a:endParaRPr>
          </a:p>
        </p:txBody>
      </p:sp>
    </p:spTree>
    <p:extLst>
      <p:ext uri="{BB962C8B-B14F-4D97-AF65-F5344CB8AC3E}">
        <p14:creationId xmlns:p14="http://schemas.microsoft.com/office/powerpoint/2010/main" val="40802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Wearable Devices</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1115616" y="980728"/>
            <a:ext cx="2880320" cy="1008112"/>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is another emerging technology?</a:t>
            </a:r>
            <a:endParaRPr lang="ko-KR" altLang="ko-KR" b="1" dirty="0">
              <a:solidFill>
                <a:schemeClr val="tx1"/>
              </a:solidFill>
            </a:endParaRPr>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6444208" y="980728"/>
            <a:ext cx="2376264" cy="936104"/>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can they do?</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4860032" y="2132856"/>
            <a:ext cx="3960440" cy="864096"/>
          </a:xfrm>
          <a:prstGeom prst="wedgeRoundRectCallout">
            <a:avLst>
              <a:gd name="adj1" fmla="val 38085"/>
              <a:gd name="adj2" fmla="val -98238"/>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They can either enhance our natural abilities or restore something that was lost. </a:t>
            </a:r>
            <a:endParaRPr lang="ko-KR" altLang="ko-KR" sz="1600" dirty="0">
              <a:solidFill>
                <a:schemeClr val="tx1"/>
              </a:solidFill>
            </a:endParaRPr>
          </a:p>
        </p:txBody>
      </p:sp>
      <p:sp>
        <p:nvSpPr>
          <p:cNvPr id="12" name="사각형: 둥근 모서리 11">
            <a:extLst>
              <a:ext uri="{FF2B5EF4-FFF2-40B4-BE49-F238E27FC236}">
                <a16:creationId xmlns:a16="http://schemas.microsoft.com/office/drawing/2014/main" id="{8F4776A3-7F6B-4C2B-8E0D-0044C872B643}"/>
              </a:ext>
            </a:extLst>
          </p:cNvPr>
          <p:cNvSpPr/>
          <p:nvPr/>
        </p:nvSpPr>
        <p:spPr>
          <a:xfrm>
            <a:off x="3995936" y="5013176"/>
            <a:ext cx="2592288" cy="1008112"/>
          </a:xfrm>
          <a:prstGeom prst="roundRect">
            <a:avLst/>
          </a:prstGeom>
          <a:solidFill>
            <a:schemeClr val="accent1">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might we be able to do in the future?</a:t>
            </a:r>
            <a:endParaRPr lang="ko-KR" altLang="ko-KR" b="1" dirty="0">
              <a:solidFill>
                <a:schemeClr val="tx1"/>
              </a:solidFill>
            </a:endParaRPr>
          </a:p>
        </p:txBody>
      </p:sp>
      <p:sp>
        <p:nvSpPr>
          <p:cNvPr id="13" name="말풍선: 모서리가 둥근 사각형 12">
            <a:extLst>
              <a:ext uri="{FF2B5EF4-FFF2-40B4-BE49-F238E27FC236}">
                <a16:creationId xmlns:a16="http://schemas.microsoft.com/office/drawing/2014/main" id="{05A10560-7F87-45F9-9B75-D6256BE0D846}"/>
              </a:ext>
            </a:extLst>
          </p:cNvPr>
          <p:cNvSpPr/>
          <p:nvPr/>
        </p:nvSpPr>
        <p:spPr>
          <a:xfrm>
            <a:off x="1331640" y="6165304"/>
            <a:ext cx="5760640" cy="576064"/>
          </a:xfrm>
          <a:prstGeom prst="wedgeRoundRectCallout">
            <a:avLst>
              <a:gd name="adj1" fmla="val 36096"/>
              <a:gd name="adj2" fmla="val -111500"/>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Someday, we might be able to communicate from brain to brain! </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4211960" y="1124744"/>
            <a:ext cx="1944216" cy="792088"/>
          </a:xfrm>
          <a:prstGeom prst="wedgeRoundRectCallout">
            <a:avLst>
              <a:gd name="adj1" fmla="val -89632"/>
              <a:gd name="adj2" fmla="val 10747"/>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Wearable devices</a:t>
            </a:r>
            <a:endParaRPr lang="ko-KR" altLang="en-US" sz="1600" dirty="0">
              <a:solidFill>
                <a:schemeClr val="tx1"/>
              </a:solidFill>
            </a:endParaRPr>
          </a:p>
        </p:txBody>
      </p:sp>
      <p:sp>
        <p:nvSpPr>
          <p:cNvPr id="14" name="사각형: 둥근 모서리 13">
            <a:extLst>
              <a:ext uri="{FF2B5EF4-FFF2-40B4-BE49-F238E27FC236}">
                <a16:creationId xmlns:a16="http://schemas.microsoft.com/office/drawing/2014/main" id="{F510B01C-F9E6-452F-809A-EE90675EE17A}"/>
              </a:ext>
            </a:extLst>
          </p:cNvPr>
          <p:cNvSpPr/>
          <p:nvPr/>
        </p:nvSpPr>
        <p:spPr>
          <a:xfrm>
            <a:off x="971600" y="2276872"/>
            <a:ext cx="2808312" cy="936104"/>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are some examples of wearable devices? </a:t>
            </a:r>
            <a:endParaRPr lang="ko-KR" altLang="ko-KR" b="1" dirty="0">
              <a:solidFill>
                <a:schemeClr val="tx1"/>
              </a:solidFill>
            </a:endParaRPr>
          </a:p>
        </p:txBody>
      </p:sp>
      <p:sp>
        <p:nvSpPr>
          <p:cNvPr id="15" name="말풍선: 모서리가 둥근 사각형 14">
            <a:extLst>
              <a:ext uri="{FF2B5EF4-FFF2-40B4-BE49-F238E27FC236}">
                <a16:creationId xmlns:a16="http://schemas.microsoft.com/office/drawing/2014/main" id="{293F23C7-F7AA-45E0-8EA2-9397693DB7DC}"/>
              </a:ext>
            </a:extLst>
          </p:cNvPr>
          <p:cNvSpPr/>
          <p:nvPr/>
        </p:nvSpPr>
        <p:spPr>
          <a:xfrm>
            <a:off x="611560" y="3429000"/>
            <a:ext cx="3168352" cy="2592288"/>
          </a:xfrm>
          <a:prstGeom prst="wedgeRoundRectCallout">
            <a:avLst>
              <a:gd name="adj1" fmla="val 39107"/>
              <a:gd name="adj2" fmla="val -68374"/>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 Ear devices that can help us hear a conversation happening 10 meters away while filtering out some voices and focusing on others. </a:t>
            </a:r>
            <a:endParaRPr lang="ko-KR" altLang="ko-KR" sz="1600" dirty="0">
              <a:solidFill>
                <a:schemeClr val="tx1"/>
              </a:solidFill>
            </a:endParaRPr>
          </a:p>
          <a:p>
            <a:r>
              <a:rPr lang="en-US" altLang="ko-KR" sz="1600" dirty="0">
                <a:solidFill>
                  <a:schemeClr val="tx1"/>
                </a:solidFill>
              </a:rPr>
              <a:t>• Wearable computer glasses that can record our conversations, or restore sight to some blind people. </a:t>
            </a:r>
            <a:endParaRPr lang="ko-KR" altLang="ko-KR" sz="1600" dirty="0">
              <a:solidFill>
                <a:schemeClr val="tx1"/>
              </a:solidFill>
            </a:endParaRPr>
          </a:p>
        </p:txBody>
      </p:sp>
      <p:grpSp>
        <p:nvGrpSpPr>
          <p:cNvPr id="18" name="그룹 17">
            <a:extLst>
              <a:ext uri="{FF2B5EF4-FFF2-40B4-BE49-F238E27FC236}">
                <a16:creationId xmlns:a16="http://schemas.microsoft.com/office/drawing/2014/main" id="{EE5A5C2D-236F-4816-AAA7-1292765D3665}"/>
              </a:ext>
            </a:extLst>
          </p:cNvPr>
          <p:cNvGrpSpPr/>
          <p:nvPr/>
        </p:nvGrpSpPr>
        <p:grpSpPr>
          <a:xfrm>
            <a:off x="6300192" y="3212976"/>
            <a:ext cx="2562760" cy="1704396"/>
            <a:chOff x="683568" y="3429000"/>
            <a:chExt cx="3102810" cy="2063563"/>
          </a:xfrm>
        </p:grpSpPr>
        <p:pic>
          <p:nvPicPr>
            <p:cNvPr id="16" name="그림 15" descr="창문, 사람, 넥타이, 착용이(가) 표시된 사진&#10;&#10;매우 높은 신뢰도로 생성된 설명">
              <a:extLst>
                <a:ext uri="{FF2B5EF4-FFF2-40B4-BE49-F238E27FC236}">
                  <a16:creationId xmlns:a16="http://schemas.microsoft.com/office/drawing/2014/main" id="{2050AA95-495B-4E93-BA44-0E63260B6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429000"/>
              <a:ext cx="3102810" cy="1656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직사각형 16">
              <a:extLst>
                <a:ext uri="{FF2B5EF4-FFF2-40B4-BE49-F238E27FC236}">
                  <a16:creationId xmlns:a16="http://schemas.microsoft.com/office/drawing/2014/main" id="{6E08FDDE-74FA-418A-B2F9-6C721559D33F}"/>
                </a:ext>
              </a:extLst>
            </p:cNvPr>
            <p:cNvSpPr/>
            <p:nvPr/>
          </p:nvSpPr>
          <p:spPr>
            <a:xfrm>
              <a:off x="1032297" y="5157192"/>
              <a:ext cx="2388132" cy="335371"/>
            </a:xfrm>
            <a:prstGeom prst="rect">
              <a:avLst/>
            </a:prstGeom>
          </p:spPr>
          <p:txBody>
            <a:bodyPr wrap="square">
              <a:spAutoFit/>
            </a:bodyPr>
            <a:lstStyle/>
            <a:p>
              <a:r>
                <a:rPr lang="en-US" altLang="ko-KR" sz="1200" dirty="0">
                  <a:solidFill>
                    <a:srgbClr val="221E1F"/>
                  </a:solidFill>
                  <a:latin typeface="Myriad Pro" panose="020B0503030403020204" pitchFamily="34" charset="0"/>
                </a:rPr>
                <a:t>Wearable computer glasses </a:t>
              </a:r>
              <a:endParaRPr lang="ko-KR" altLang="en-US" sz="1200" dirty="0"/>
            </a:p>
          </p:txBody>
        </p:sp>
      </p:grpSp>
      <p:grpSp>
        <p:nvGrpSpPr>
          <p:cNvPr id="20" name="그룹 19">
            <a:extLst>
              <a:ext uri="{FF2B5EF4-FFF2-40B4-BE49-F238E27FC236}">
                <a16:creationId xmlns:a16="http://schemas.microsoft.com/office/drawing/2014/main" id="{5D8E82F1-0CE0-4160-AEA6-41B0427E1686}"/>
              </a:ext>
            </a:extLst>
          </p:cNvPr>
          <p:cNvGrpSpPr/>
          <p:nvPr/>
        </p:nvGrpSpPr>
        <p:grpSpPr>
          <a:xfrm>
            <a:off x="4067944" y="3212975"/>
            <a:ext cx="1998002" cy="1717159"/>
            <a:chOff x="3563888" y="3429000"/>
            <a:chExt cx="1998002" cy="1717159"/>
          </a:xfrm>
        </p:grpSpPr>
        <p:pic>
          <p:nvPicPr>
            <p:cNvPr id="6" name="그림 5" descr="남자, 사람, 실내, 가장이(가) 표시된 사진&#10;&#10;매우 높은 신뢰도로 생성된 설명">
              <a:extLst>
                <a:ext uri="{FF2B5EF4-FFF2-40B4-BE49-F238E27FC236}">
                  <a16:creationId xmlns:a16="http://schemas.microsoft.com/office/drawing/2014/main" id="{DF33D936-6DA6-48BE-BF30-D2FCC4F0C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429000"/>
              <a:ext cx="1998002"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D2B72D27-2F5D-4244-B9C9-2BA3EE959F78}"/>
                </a:ext>
              </a:extLst>
            </p:cNvPr>
            <p:cNvSpPr/>
            <p:nvPr/>
          </p:nvSpPr>
          <p:spPr>
            <a:xfrm>
              <a:off x="4067944" y="4869160"/>
              <a:ext cx="1063753"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A hearing aid </a:t>
              </a:r>
              <a:endParaRPr lang="ko-KR" altLang="en-US" sz="1200" dirty="0"/>
            </a:p>
          </p:txBody>
        </p:sp>
      </p:grpSp>
      <p:grpSp>
        <p:nvGrpSpPr>
          <p:cNvPr id="22" name="그룹 21">
            <a:extLst>
              <a:ext uri="{FF2B5EF4-FFF2-40B4-BE49-F238E27FC236}">
                <a16:creationId xmlns:a16="http://schemas.microsoft.com/office/drawing/2014/main" id="{D61BA121-5C23-4F55-BF94-88E56CFC52AE}"/>
              </a:ext>
            </a:extLst>
          </p:cNvPr>
          <p:cNvGrpSpPr/>
          <p:nvPr/>
        </p:nvGrpSpPr>
        <p:grpSpPr>
          <a:xfrm>
            <a:off x="7380312" y="5013176"/>
            <a:ext cx="1535677" cy="1656184"/>
            <a:chOff x="7380312" y="5013176"/>
            <a:chExt cx="1535677" cy="1656184"/>
          </a:xfrm>
        </p:grpSpPr>
        <p:pic>
          <p:nvPicPr>
            <p:cNvPr id="4" name="그림 3" descr="사람, 벽, 실내, 의류이(가) 표시된 사진&#10;&#10;매우 높은 신뢰도로 생성된 설명">
              <a:extLst>
                <a:ext uri="{FF2B5EF4-FFF2-40B4-BE49-F238E27FC236}">
                  <a16:creationId xmlns:a16="http://schemas.microsoft.com/office/drawing/2014/main" id="{7F052AB2-ABBC-4644-94FB-96D8CF525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013176"/>
              <a:ext cx="1485518"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직사각형 20">
              <a:extLst>
                <a:ext uri="{FF2B5EF4-FFF2-40B4-BE49-F238E27FC236}">
                  <a16:creationId xmlns:a16="http://schemas.microsoft.com/office/drawing/2014/main" id="{71162C81-5357-4DF2-94AD-8C09BC0BB4D6}"/>
                </a:ext>
              </a:extLst>
            </p:cNvPr>
            <p:cNvSpPr/>
            <p:nvPr/>
          </p:nvSpPr>
          <p:spPr>
            <a:xfrm>
              <a:off x="7380312" y="6392361"/>
              <a:ext cx="1535677"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Reading brain waves </a:t>
              </a:r>
              <a:endParaRPr lang="ko-KR" altLang="en-US" sz="1200" dirty="0"/>
            </a:p>
          </p:txBody>
        </p:sp>
      </p:grpSp>
    </p:spTree>
    <p:extLst>
      <p:ext uri="{BB962C8B-B14F-4D97-AF65-F5344CB8AC3E}">
        <p14:creationId xmlns:p14="http://schemas.microsoft.com/office/powerpoint/2010/main" val="10998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righ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randombar(horizontal)">
                                      <p:cBhvr>
                                        <p:cTn id="42" dur="500"/>
                                        <p:tgtEl>
                                          <p:spTgt spid="20"/>
                                        </p:tgtEl>
                                      </p:cBhvr>
                                    </p:animEffect>
                                  </p:childTnLst>
                                </p:cTn>
                              </p:par>
                            </p:childTnLst>
                          </p:cTn>
                        </p:par>
                        <p:par>
                          <p:cTn id="43" fill="hold">
                            <p:stCondLst>
                              <p:cond delay="500"/>
                            </p:stCondLst>
                            <p:childTnLst>
                              <p:par>
                                <p:cTn id="44" presetID="14" presetClass="entr" presetSubtype="10" fill="hold" nodeType="after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46" dur="500"/>
                                        <p:tgtEl>
                                          <p:spTgt spid="1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randombar(horizontal)">
                                      <p:cBhvr>
                                        <p:cTn id="51" dur="500"/>
                                        <p:tgtEl>
                                          <p:spTgt spid="18"/>
                                        </p:tgtEl>
                                      </p:cBhvr>
                                    </p:animEffect>
                                  </p:childTnLst>
                                </p:cTn>
                              </p:par>
                            </p:childTnLst>
                          </p:cTn>
                        </p:par>
                        <p:par>
                          <p:cTn id="52" fill="hold">
                            <p:stCondLst>
                              <p:cond delay="500"/>
                            </p:stCondLst>
                            <p:childTnLst>
                              <p:par>
                                <p:cTn id="53" presetID="14" presetClass="entr" presetSubtype="1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55" dur="500"/>
                                        <p:tgtEl>
                                          <p:spTgt spid="1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left)">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12" grpId="0" animBg="1"/>
      <p:bldP spid="13" grpId="0" animBg="1"/>
      <p:bldP spid="27"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906BA814-242F-401A-8865-1A917C0DBFCB}"/>
              </a:ext>
            </a:extLst>
          </p:cNvPr>
          <p:cNvGrpSpPr/>
          <p:nvPr/>
        </p:nvGrpSpPr>
        <p:grpSpPr>
          <a:xfrm>
            <a:off x="632821" y="2132856"/>
            <a:ext cx="2427011" cy="1584176"/>
            <a:chOff x="632821" y="2132856"/>
            <a:chExt cx="2427011" cy="1584176"/>
          </a:xfrm>
        </p:grpSpPr>
        <p:pic>
          <p:nvPicPr>
            <p:cNvPr id="4" name="그림 3" descr="사람, 실외, 쥐고있는, 나무이(가) 표시된 사진&#10;&#10;매우 높은 신뢰도로 생성된 설명">
              <a:extLst>
                <a:ext uri="{FF2B5EF4-FFF2-40B4-BE49-F238E27FC236}">
                  <a16:creationId xmlns:a16="http://schemas.microsoft.com/office/drawing/2014/main" id="{A90044E2-C988-47A7-8619-132873717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132856"/>
              <a:ext cx="1944216" cy="1297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a:extLst>
                <a:ext uri="{FF2B5EF4-FFF2-40B4-BE49-F238E27FC236}">
                  <a16:creationId xmlns:a16="http://schemas.microsoft.com/office/drawing/2014/main" id="{A8483E09-BBD1-4A38-9105-C483F44DEA34}"/>
                </a:ext>
              </a:extLst>
            </p:cNvPr>
            <p:cNvSpPr/>
            <p:nvPr/>
          </p:nvSpPr>
          <p:spPr>
            <a:xfrm>
              <a:off x="632821" y="3440033"/>
              <a:ext cx="2427011"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Monitoring our health with devices</a:t>
              </a:r>
              <a:endParaRPr lang="ko-KR" altLang="en-US" sz="1200" dirty="0"/>
            </a:p>
          </p:txBody>
        </p:sp>
      </p:grpSp>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Helpful or Dangerous?</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3059832" y="2060848"/>
            <a:ext cx="4608512" cy="936104"/>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is an example of how this technology might change our lives in the future?</a:t>
            </a:r>
            <a:endParaRPr lang="ko-KR" altLang="ko-KR" b="1" dirty="0">
              <a:solidFill>
                <a:schemeClr val="tx1"/>
              </a:solidFill>
            </a:endParaRPr>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539552" y="3933056"/>
            <a:ext cx="3024336" cy="1224136"/>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are some of the problems that come along with smart devices? </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1547664" y="5373216"/>
            <a:ext cx="2880320" cy="1224136"/>
          </a:xfrm>
          <a:prstGeom prst="wedgeRoundRectCallout">
            <a:avLst>
              <a:gd name="adj1" fmla="val 1929"/>
              <a:gd name="adj2" fmla="val -87316"/>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Huge amounts of data will be collected about our personal lives, and that data could be used to hurt us.</a:t>
            </a:r>
            <a:endParaRPr lang="ko-KR" altLang="ko-KR" sz="1600" dirty="0">
              <a:solidFill>
                <a:schemeClr val="tx1"/>
              </a:solidFill>
            </a:endParaRPr>
          </a:p>
        </p:txBody>
      </p:sp>
      <p:sp>
        <p:nvSpPr>
          <p:cNvPr id="9" name="사각형: 둥근 모서리 8">
            <a:extLst>
              <a:ext uri="{FF2B5EF4-FFF2-40B4-BE49-F238E27FC236}">
                <a16:creationId xmlns:a16="http://schemas.microsoft.com/office/drawing/2014/main" id="{B5F3F9AE-8039-484A-ADDC-B6BCF77C8060}"/>
              </a:ext>
            </a:extLst>
          </p:cNvPr>
          <p:cNvSpPr/>
          <p:nvPr/>
        </p:nvSpPr>
        <p:spPr>
          <a:xfrm>
            <a:off x="1043608" y="980728"/>
            <a:ext cx="3024336" cy="936104"/>
          </a:xfrm>
          <a:prstGeom prst="roundRect">
            <a:avLst/>
          </a:prstGeom>
          <a:solidFill>
            <a:schemeClr val="accent6">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will continue to happen as time moves on?</a:t>
            </a:r>
            <a:endParaRPr lang="ko-KR" altLang="en-US" b="1" dirty="0">
              <a:solidFill>
                <a:schemeClr val="tx1"/>
              </a:solidFill>
            </a:endParaRPr>
          </a:p>
        </p:txBody>
      </p:sp>
      <p:sp>
        <p:nvSpPr>
          <p:cNvPr id="8" name="말풍선: 모서리가 둥근 사각형 7">
            <a:extLst>
              <a:ext uri="{FF2B5EF4-FFF2-40B4-BE49-F238E27FC236}">
                <a16:creationId xmlns:a16="http://schemas.microsoft.com/office/drawing/2014/main" id="{0615A056-D970-459A-9ED1-399F0DD47A6A}"/>
              </a:ext>
            </a:extLst>
          </p:cNvPr>
          <p:cNvSpPr/>
          <p:nvPr/>
        </p:nvSpPr>
        <p:spPr>
          <a:xfrm>
            <a:off x="4572000" y="980728"/>
            <a:ext cx="4248472" cy="936104"/>
          </a:xfrm>
          <a:prstGeom prst="wedgeRoundRectCallout">
            <a:avLst>
              <a:gd name="adj1" fmla="val -69666"/>
              <a:gd name="adj2" fmla="val -1416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Many more of our devices will become “smart devices,” and they will communicate with each other using the Internet.</a:t>
            </a:r>
            <a:endParaRPr lang="ko-KR" altLang="ko-KR" sz="1600" dirty="0">
              <a:solidFill>
                <a:schemeClr val="tx1"/>
              </a:solidFill>
            </a:endParaRPr>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5220072" y="4149080"/>
            <a:ext cx="3312368" cy="936104"/>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might people negatively change in the future? </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4716016" y="5229200"/>
            <a:ext cx="4104456" cy="1368152"/>
          </a:xfrm>
          <a:prstGeom prst="wedgeRoundRectCallout">
            <a:avLst>
              <a:gd name="adj1" fmla="val 25417"/>
              <a:gd name="adj2" fmla="val -85450"/>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Some people might come to prefer their virtual worlds to their real lives. People might become too isolated, waste too much time, or care about the wrong things. Cyber crime might skyrocket, too. </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3707904" y="3140968"/>
            <a:ext cx="5112568" cy="792088"/>
          </a:xfrm>
          <a:prstGeom prst="wedgeRoundRectCallout">
            <a:avLst>
              <a:gd name="adj1" fmla="val 15948"/>
              <a:gd name="adj2" fmla="val -98160"/>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In the future, our phones will probably be able to tell us when to visit the doctor based on body scanning software.</a:t>
            </a:r>
            <a:endParaRPr lang="ko-KR" altLang="en-US" sz="1600" dirty="0">
              <a:solidFill>
                <a:schemeClr val="tx1"/>
              </a:solidFill>
            </a:endParaRPr>
          </a:p>
        </p:txBody>
      </p:sp>
    </p:spTree>
    <p:extLst>
      <p:ext uri="{BB962C8B-B14F-4D97-AF65-F5344CB8AC3E}">
        <p14:creationId xmlns:p14="http://schemas.microsoft.com/office/powerpoint/2010/main" val="23813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9" grpId="0" animBg="1"/>
      <p:bldP spid="8" grpId="0" animBg="1"/>
      <p:bldP spid="10" grpId="0" animBg="1"/>
      <p:bldP spid="11"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59632" y="0"/>
            <a:ext cx="7884368" cy="1340768"/>
          </a:xfrm>
        </p:spPr>
        <p:txBody>
          <a:bodyPr>
            <a:normAutofit/>
          </a:bodyPr>
          <a:lstStyle/>
          <a:p>
            <a:r>
              <a:rPr lang="en-US" altLang="ko-KR" sz="4800" b="1" u="sng" dirty="0">
                <a:ln w="12700">
                  <a:solidFill>
                    <a:schemeClr val="tx1"/>
                  </a:solidFill>
                </a:ln>
                <a:solidFill>
                  <a:schemeClr val="bg1">
                    <a:lumMod val="85000"/>
                  </a:schemeClr>
                </a:solidFill>
                <a:effectLst>
                  <a:outerShdw blurRad="38100" dist="38100" dir="2700000" algn="tl">
                    <a:srgbClr val="000000">
                      <a:alpha val="43137"/>
                    </a:srgbClr>
                  </a:outerShdw>
                </a:effectLst>
              </a:rPr>
              <a:t>Vocabulary</a:t>
            </a:r>
            <a:endParaRPr lang="ko-KR" altLang="en-US" sz="4800" b="1" u="sng" dirty="0">
              <a:ln w="12700">
                <a:solidFill>
                  <a:schemeClr val="tx1"/>
                </a:solidFill>
              </a:ln>
              <a:solidFill>
                <a:schemeClr val="bg1">
                  <a:lumMod val="85000"/>
                </a:schemeClr>
              </a:solidFill>
              <a:effectLst>
                <a:outerShdw blurRad="38100" dist="38100" dir="2700000" algn="tl">
                  <a:srgbClr val="000000">
                    <a:alpha val="43137"/>
                  </a:srgbClr>
                </a:outerShdw>
              </a:effectLst>
            </a:endParaRPr>
          </a:p>
        </p:txBody>
      </p:sp>
      <p:sp>
        <p:nvSpPr>
          <p:cNvPr id="9" name="내용 개체 틀 2">
            <a:extLst>
              <a:ext uri="{FF2B5EF4-FFF2-40B4-BE49-F238E27FC236}">
                <a16:creationId xmlns:a16="http://schemas.microsoft.com/office/drawing/2014/main" id="{2241B4BE-BC64-468E-A595-42E9CAE9B5FB}"/>
              </a:ext>
            </a:extLst>
          </p:cNvPr>
          <p:cNvSpPr>
            <a:spLocks noGrp="1"/>
          </p:cNvSpPr>
          <p:nvPr>
            <p:ph idx="1"/>
          </p:nvPr>
        </p:nvSpPr>
        <p:spPr>
          <a:xfrm>
            <a:off x="4427984" y="1816225"/>
            <a:ext cx="4499992" cy="604663"/>
          </a:xfrm>
        </p:spPr>
        <p:txBody>
          <a:bodyPr>
            <a:normAutofit/>
          </a:bodyPr>
          <a:lstStyle/>
          <a:p>
            <a:pPr>
              <a:buClr>
                <a:schemeClr val="accent1">
                  <a:lumMod val="50000"/>
                </a:schemeClr>
              </a:buClr>
              <a:buSzPct val="80000"/>
              <a:buFont typeface="Wingdings" panose="05000000000000000000" pitchFamily="2" charset="2"/>
              <a:buChar char="v"/>
            </a:pPr>
            <a:r>
              <a:rPr lang="en-US" altLang="ko-KR" sz="3200" dirty="0">
                <a:solidFill>
                  <a:schemeClr val="tx1"/>
                </a:solidFill>
              </a:rPr>
              <a:t>  </a:t>
            </a:r>
            <a:r>
              <a:rPr lang="en-US" altLang="ko-KR" sz="3200" dirty="0"/>
              <a:t>cave  </a:t>
            </a:r>
            <a:r>
              <a:rPr lang="en-US" altLang="ko-KR" sz="2400" i="1" dirty="0">
                <a:solidFill>
                  <a:schemeClr val="tx1">
                    <a:lumMod val="50000"/>
                    <a:lumOff val="50000"/>
                  </a:schemeClr>
                </a:solidFill>
              </a:rPr>
              <a:t>n.</a:t>
            </a:r>
          </a:p>
        </p:txBody>
      </p:sp>
      <p:sp>
        <p:nvSpPr>
          <p:cNvPr id="10" name="사각형: 둥근 모서리 9">
            <a:extLst>
              <a:ext uri="{FF2B5EF4-FFF2-40B4-BE49-F238E27FC236}">
                <a16:creationId xmlns:a16="http://schemas.microsoft.com/office/drawing/2014/main" id="{CCA02CDE-5FDB-4E2C-B911-9D3B22B8A6A2}"/>
              </a:ext>
            </a:extLst>
          </p:cNvPr>
          <p:cNvSpPr/>
          <p:nvPr/>
        </p:nvSpPr>
        <p:spPr>
          <a:xfrm>
            <a:off x="1331640" y="1628800"/>
            <a:ext cx="2520280" cy="1728192"/>
          </a:xfrm>
          <a:prstGeom prst="roundRect">
            <a:avLst/>
          </a:prstGeom>
          <a:blipFill dpi="0" rotWithShape="1">
            <a:blip r:embed="rId2"/>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D639B9D2-7EDF-4BA4-BAEF-CF175DA42C01}"/>
              </a:ext>
            </a:extLst>
          </p:cNvPr>
          <p:cNvSpPr txBox="1"/>
          <p:nvPr/>
        </p:nvSpPr>
        <p:spPr>
          <a:xfrm>
            <a:off x="4572000" y="2420888"/>
            <a:ext cx="3960440" cy="646331"/>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large hole in the side of a hill or under the ground</a:t>
            </a:r>
            <a:endParaRPr lang="ko-KR" altLang="en-US" sz="2000" dirty="0"/>
          </a:p>
        </p:txBody>
      </p:sp>
      <p:sp>
        <p:nvSpPr>
          <p:cNvPr id="6" name="내용 개체 틀 2">
            <a:extLst>
              <a:ext uri="{FF2B5EF4-FFF2-40B4-BE49-F238E27FC236}">
                <a16:creationId xmlns:a16="http://schemas.microsoft.com/office/drawing/2014/main" id="{F1DE5FD3-B387-4326-BE28-A344F3498ADA}"/>
              </a:ext>
            </a:extLst>
          </p:cNvPr>
          <p:cNvSpPr txBox="1">
            <a:spLocks/>
          </p:cNvSpPr>
          <p:nvPr/>
        </p:nvSpPr>
        <p:spPr>
          <a:xfrm>
            <a:off x="4427984" y="4191357"/>
            <a:ext cx="4499992" cy="604663"/>
          </a:xfrm>
          <a:prstGeom prst="rect">
            <a:avLst/>
          </a:prstGeom>
        </p:spPr>
        <p:txBody>
          <a:bodyPr vert="horz" lIns="91440" tIns="45720" rIns="91440" bIns="45720" rtlCol="0">
            <a:normAutofit/>
          </a:bodyPr>
          <a:lstStyle>
            <a:lvl1pPr marL="182880" indent="-182880" algn="l" defTabSz="914400" rtl="0" eaLnBrk="1" latinLnBrk="1"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buClr>
                <a:schemeClr val="accent1">
                  <a:lumMod val="50000"/>
                </a:schemeClr>
              </a:buClr>
              <a:buSzPct val="80000"/>
              <a:buFont typeface="Wingdings" pitchFamily="2" charset="2"/>
              <a:buChar char="v"/>
            </a:pPr>
            <a:r>
              <a:rPr lang="en-US" altLang="ko-KR" sz="3200" dirty="0"/>
              <a:t>  encyclopedia  </a:t>
            </a:r>
            <a:r>
              <a:rPr lang="en-US" altLang="ko-KR" sz="2400" i="1" dirty="0">
                <a:solidFill>
                  <a:schemeClr val="tx1">
                    <a:lumMod val="50000"/>
                    <a:lumOff val="50000"/>
                  </a:schemeClr>
                </a:solidFill>
              </a:rPr>
              <a:t>n.</a:t>
            </a:r>
          </a:p>
        </p:txBody>
      </p:sp>
      <p:sp>
        <p:nvSpPr>
          <p:cNvPr id="8" name="TextBox 7">
            <a:extLst>
              <a:ext uri="{FF2B5EF4-FFF2-40B4-BE49-F238E27FC236}">
                <a16:creationId xmlns:a16="http://schemas.microsoft.com/office/drawing/2014/main" id="{865DFD63-DCE9-4B74-A81A-6AEA6759CD77}"/>
              </a:ext>
            </a:extLst>
          </p:cNvPr>
          <p:cNvSpPr txBox="1"/>
          <p:nvPr/>
        </p:nvSpPr>
        <p:spPr>
          <a:xfrm>
            <a:off x="4572000" y="4796020"/>
            <a:ext cx="3960440" cy="1200329"/>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book or set of books giving information about all areas of knowledge, usually arranged in alphabetical order</a:t>
            </a:r>
            <a:endParaRPr lang="ko-KR" altLang="en-US" sz="2000" dirty="0"/>
          </a:p>
        </p:txBody>
      </p:sp>
      <p:grpSp>
        <p:nvGrpSpPr>
          <p:cNvPr id="4" name="Group 3">
            <a:extLst>
              <a:ext uri="{FF2B5EF4-FFF2-40B4-BE49-F238E27FC236}">
                <a16:creationId xmlns:a16="http://schemas.microsoft.com/office/drawing/2014/main" id="{9893DF39-7AEC-4858-8FBB-248568577A65}"/>
              </a:ext>
            </a:extLst>
          </p:cNvPr>
          <p:cNvGrpSpPr/>
          <p:nvPr/>
        </p:nvGrpSpPr>
        <p:grpSpPr>
          <a:xfrm>
            <a:off x="1331640" y="4221088"/>
            <a:ext cx="2520280" cy="1728192"/>
            <a:chOff x="1331640" y="4221088"/>
            <a:chExt cx="2520280" cy="1728192"/>
          </a:xfrm>
        </p:grpSpPr>
        <p:sp>
          <p:nvSpPr>
            <p:cNvPr id="7" name="사각형: 둥근 모서리 6">
              <a:extLst>
                <a:ext uri="{FF2B5EF4-FFF2-40B4-BE49-F238E27FC236}">
                  <a16:creationId xmlns:a16="http://schemas.microsoft.com/office/drawing/2014/main" id="{555EA4B0-D999-412C-8B9F-C0965BAEE734}"/>
                </a:ext>
              </a:extLst>
            </p:cNvPr>
            <p:cNvSpPr/>
            <p:nvPr/>
          </p:nvSpPr>
          <p:spPr>
            <a:xfrm>
              <a:off x="1331640" y="4221088"/>
              <a:ext cx="2520280" cy="1728192"/>
            </a:xfrm>
            <a:prstGeom prst="roundRect">
              <a:avLst/>
            </a:prstGeom>
            <a:blipFill dpi="0" rotWithShape="1">
              <a:blip r:embed="rId3"/>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Arrow: Down 2">
              <a:extLst>
                <a:ext uri="{FF2B5EF4-FFF2-40B4-BE49-F238E27FC236}">
                  <a16:creationId xmlns:a16="http://schemas.microsoft.com/office/drawing/2014/main" id="{8506A073-8F99-4A6B-B25C-D7C2B3000075}"/>
                </a:ext>
              </a:extLst>
            </p:cNvPr>
            <p:cNvSpPr/>
            <p:nvPr/>
          </p:nvSpPr>
          <p:spPr>
            <a:xfrm rot="1204320">
              <a:off x="1761980" y="4328532"/>
              <a:ext cx="288032" cy="460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0347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59632" y="0"/>
            <a:ext cx="7884368" cy="1340768"/>
          </a:xfrm>
        </p:spPr>
        <p:txBody>
          <a:bodyPr>
            <a:normAutofit/>
          </a:bodyPr>
          <a:lstStyle/>
          <a:p>
            <a:r>
              <a:rPr lang="en-US" altLang="ko-KR" sz="4800" b="1" u="sng" dirty="0">
                <a:ln w="12700">
                  <a:solidFill>
                    <a:schemeClr val="tx1"/>
                  </a:solidFill>
                </a:ln>
                <a:solidFill>
                  <a:schemeClr val="bg1">
                    <a:lumMod val="85000"/>
                  </a:schemeClr>
                </a:solidFill>
                <a:effectLst>
                  <a:outerShdw blurRad="38100" dist="38100" dir="2700000" algn="tl">
                    <a:srgbClr val="000000">
                      <a:alpha val="43137"/>
                    </a:srgbClr>
                  </a:outerShdw>
                </a:effectLst>
              </a:rPr>
              <a:t>Vocabulary</a:t>
            </a:r>
            <a:endParaRPr lang="ko-KR" altLang="en-US" sz="4800" b="1" u="sng" dirty="0">
              <a:ln w="12700">
                <a:solidFill>
                  <a:schemeClr val="tx1"/>
                </a:solidFill>
              </a:ln>
              <a:solidFill>
                <a:schemeClr val="bg1">
                  <a:lumMod val="85000"/>
                </a:schemeClr>
              </a:solidFill>
              <a:effectLst>
                <a:outerShdw blurRad="38100" dist="38100" dir="2700000" algn="tl">
                  <a:srgbClr val="000000">
                    <a:alpha val="43137"/>
                  </a:srgbClr>
                </a:outerShdw>
              </a:effectLst>
            </a:endParaRPr>
          </a:p>
        </p:txBody>
      </p:sp>
      <p:sp>
        <p:nvSpPr>
          <p:cNvPr id="9" name="내용 개체 틀 2">
            <a:extLst>
              <a:ext uri="{FF2B5EF4-FFF2-40B4-BE49-F238E27FC236}">
                <a16:creationId xmlns:a16="http://schemas.microsoft.com/office/drawing/2014/main" id="{2241B4BE-BC64-468E-A595-42E9CAE9B5FB}"/>
              </a:ext>
            </a:extLst>
          </p:cNvPr>
          <p:cNvSpPr>
            <a:spLocks noGrp="1"/>
          </p:cNvSpPr>
          <p:nvPr>
            <p:ph idx="1"/>
          </p:nvPr>
        </p:nvSpPr>
        <p:spPr>
          <a:xfrm>
            <a:off x="4427984" y="1744217"/>
            <a:ext cx="4499992" cy="604663"/>
          </a:xfrm>
        </p:spPr>
        <p:txBody>
          <a:bodyPr>
            <a:normAutofit/>
          </a:bodyPr>
          <a:lstStyle/>
          <a:p>
            <a:pPr>
              <a:buClr>
                <a:schemeClr val="accent1">
                  <a:lumMod val="50000"/>
                </a:schemeClr>
              </a:buClr>
              <a:buSzPct val="80000"/>
              <a:buFont typeface="Wingdings" panose="05000000000000000000" pitchFamily="2" charset="2"/>
              <a:buChar char="v"/>
            </a:pPr>
            <a:r>
              <a:rPr lang="en-US" altLang="ko-KR" sz="3200" dirty="0">
                <a:solidFill>
                  <a:schemeClr val="tx1"/>
                </a:solidFill>
              </a:rPr>
              <a:t>  </a:t>
            </a:r>
            <a:r>
              <a:rPr lang="en-US" altLang="ko-KR" sz="3200" dirty="0"/>
              <a:t>fridge  </a:t>
            </a:r>
            <a:r>
              <a:rPr lang="en-US" altLang="ko-KR" sz="2400" i="1" dirty="0">
                <a:solidFill>
                  <a:schemeClr val="tx1">
                    <a:lumMod val="50000"/>
                    <a:lumOff val="50000"/>
                  </a:schemeClr>
                </a:solidFill>
              </a:rPr>
              <a:t>n.</a:t>
            </a:r>
          </a:p>
        </p:txBody>
      </p:sp>
      <p:sp>
        <p:nvSpPr>
          <p:cNvPr id="10" name="사각형: 둥근 모서리 9">
            <a:extLst>
              <a:ext uri="{FF2B5EF4-FFF2-40B4-BE49-F238E27FC236}">
                <a16:creationId xmlns:a16="http://schemas.microsoft.com/office/drawing/2014/main" id="{CCA02CDE-5FDB-4E2C-B911-9D3B22B8A6A2}"/>
              </a:ext>
            </a:extLst>
          </p:cNvPr>
          <p:cNvSpPr/>
          <p:nvPr/>
        </p:nvSpPr>
        <p:spPr>
          <a:xfrm>
            <a:off x="1331640" y="1628800"/>
            <a:ext cx="2520280" cy="1728192"/>
          </a:xfrm>
          <a:prstGeom prst="roundRect">
            <a:avLst/>
          </a:prstGeom>
          <a:blipFill dpi="0" rotWithShape="1">
            <a:blip r:embed="rId2"/>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D639B9D2-7EDF-4BA4-BAEF-CF175DA42C01}"/>
              </a:ext>
            </a:extLst>
          </p:cNvPr>
          <p:cNvSpPr txBox="1"/>
          <p:nvPr/>
        </p:nvSpPr>
        <p:spPr>
          <a:xfrm>
            <a:off x="4572000" y="2348880"/>
            <a:ext cx="3960440" cy="923330"/>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piece of electrical equipment in which food is kept cold so that it stays fresh</a:t>
            </a:r>
            <a:endParaRPr lang="ko-KR" altLang="en-US" sz="2000" dirty="0"/>
          </a:p>
        </p:txBody>
      </p:sp>
      <p:sp>
        <p:nvSpPr>
          <p:cNvPr id="6" name="내용 개체 틀 2">
            <a:extLst>
              <a:ext uri="{FF2B5EF4-FFF2-40B4-BE49-F238E27FC236}">
                <a16:creationId xmlns:a16="http://schemas.microsoft.com/office/drawing/2014/main" id="{F1DE5FD3-B387-4326-BE28-A344F3498ADA}"/>
              </a:ext>
            </a:extLst>
          </p:cNvPr>
          <p:cNvSpPr txBox="1">
            <a:spLocks/>
          </p:cNvSpPr>
          <p:nvPr/>
        </p:nvSpPr>
        <p:spPr>
          <a:xfrm>
            <a:off x="4427984" y="4408513"/>
            <a:ext cx="4499992" cy="604663"/>
          </a:xfrm>
          <a:prstGeom prst="rect">
            <a:avLst/>
          </a:prstGeom>
        </p:spPr>
        <p:txBody>
          <a:bodyPr vert="horz" lIns="91440" tIns="45720" rIns="91440" bIns="45720" rtlCol="0">
            <a:normAutofit/>
          </a:bodyPr>
          <a:lstStyle>
            <a:lvl1pPr marL="182880" indent="-182880" algn="l" defTabSz="914400" rtl="0" eaLnBrk="1" latinLnBrk="1"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buClr>
                <a:schemeClr val="accent1">
                  <a:lumMod val="50000"/>
                </a:schemeClr>
              </a:buClr>
              <a:buSzPct val="80000"/>
              <a:buFont typeface="Wingdings" pitchFamily="2" charset="2"/>
              <a:buChar char="v"/>
            </a:pPr>
            <a:r>
              <a:rPr lang="en-US" altLang="ko-KR" sz="3200" dirty="0"/>
              <a:t>  ideograph  </a:t>
            </a:r>
            <a:r>
              <a:rPr lang="en-US" altLang="ko-KR" sz="2400" i="1" dirty="0">
                <a:solidFill>
                  <a:schemeClr val="tx1">
                    <a:lumMod val="50000"/>
                    <a:lumOff val="50000"/>
                  </a:schemeClr>
                </a:solidFill>
              </a:rPr>
              <a:t>n.</a:t>
            </a:r>
          </a:p>
        </p:txBody>
      </p:sp>
      <p:sp>
        <p:nvSpPr>
          <p:cNvPr id="7" name="사각형: 둥근 모서리 6">
            <a:extLst>
              <a:ext uri="{FF2B5EF4-FFF2-40B4-BE49-F238E27FC236}">
                <a16:creationId xmlns:a16="http://schemas.microsoft.com/office/drawing/2014/main" id="{555EA4B0-D999-412C-8B9F-C0965BAEE734}"/>
              </a:ext>
            </a:extLst>
          </p:cNvPr>
          <p:cNvSpPr/>
          <p:nvPr/>
        </p:nvSpPr>
        <p:spPr>
          <a:xfrm>
            <a:off x="1331640" y="4221088"/>
            <a:ext cx="2520280" cy="1728192"/>
          </a:xfrm>
          <a:prstGeom prst="roundRect">
            <a:avLst/>
          </a:prstGeom>
          <a:blipFill dpi="0" rotWithShape="1">
            <a:blip r:embed="rId3"/>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TextBox 7">
            <a:extLst>
              <a:ext uri="{FF2B5EF4-FFF2-40B4-BE49-F238E27FC236}">
                <a16:creationId xmlns:a16="http://schemas.microsoft.com/office/drawing/2014/main" id="{865DFD63-DCE9-4B74-A81A-6AEA6759CD77}"/>
              </a:ext>
            </a:extLst>
          </p:cNvPr>
          <p:cNvSpPr txBox="1"/>
          <p:nvPr/>
        </p:nvSpPr>
        <p:spPr>
          <a:xfrm>
            <a:off x="4572000" y="5013176"/>
            <a:ext cx="3960440" cy="646331"/>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written sign or symbol that represents an idea or object</a:t>
            </a:r>
            <a:endParaRPr lang="ko-KR" altLang="en-US" sz="2000" dirty="0"/>
          </a:p>
        </p:txBody>
      </p:sp>
    </p:spTree>
    <p:extLst>
      <p:ext uri="{BB962C8B-B14F-4D97-AF65-F5344CB8AC3E}">
        <p14:creationId xmlns:p14="http://schemas.microsoft.com/office/powerpoint/2010/main" val="3724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59632" y="0"/>
            <a:ext cx="7884368" cy="1340768"/>
          </a:xfrm>
        </p:spPr>
        <p:txBody>
          <a:bodyPr>
            <a:normAutofit/>
          </a:bodyPr>
          <a:lstStyle/>
          <a:p>
            <a:r>
              <a:rPr lang="en-US" altLang="ko-KR" sz="4800" b="1" u="sng" dirty="0">
                <a:ln w="12700">
                  <a:solidFill>
                    <a:schemeClr val="tx1"/>
                  </a:solidFill>
                </a:ln>
                <a:solidFill>
                  <a:schemeClr val="bg1">
                    <a:lumMod val="85000"/>
                  </a:schemeClr>
                </a:solidFill>
                <a:effectLst>
                  <a:outerShdw blurRad="38100" dist="38100" dir="2700000" algn="tl">
                    <a:srgbClr val="000000">
                      <a:alpha val="43137"/>
                    </a:srgbClr>
                  </a:outerShdw>
                </a:effectLst>
              </a:rPr>
              <a:t>Vocabulary</a:t>
            </a:r>
            <a:endParaRPr lang="ko-KR" altLang="en-US" sz="4800" b="1" u="sng" dirty="0">
              <a:ln w="12700">
                <a:solidFill>
                  <a:schemeClr val="tx1"/>
                </a:solidFill>
              </a:ln>
              <a:solidFill>
                <a:schemeClr val="bg1">
                  <a:lumMod val="85000"/>
                </a:schemeClr>
              </a:solidFill>
              <a:effectLst>
                <a:outerShdw blurRad="38100" dist="38100" dir="2700000" algn="tl">
                  <a:srgbClr val="000000">
                    <a:alpha val="43137"/>
                  </a:srgbClr>
                </a:outerShdw>
              </a:effectLst>
            </a:endParaRPr>
          </a:p>
        </p:txBody>
      </p:sp>
      <p:sp>
        <p:nvSpPr>
          <p:cNvPr id="9" name="내용 개체 틀 2">
            <a:extLst>
              <a:ext uri="{FF2B5EF4-FFF2-40B4-BE49-F238E27FC236}">
                <a16:creationId xmlns:a16="http://schemas.microsoft.com/office/drawing/2014/main" id="{2241B4BE-BC64-468E-A595-42E9CAE9B5FB}"/>
              </a:ext>
            </a:extLst>
          </p:cNvPr>
          <p:cNvSpPr>
            <a:spLocks noGrp="1"/>
          </p:cNvSpPr>
          <p:nvPr>
            <p:ph idx="1"/>
          </p:nvPr>
        </p:nvSpPr>
        <p:spPr>
          <a:xfrm>
            <a:off x="4427984" y="1888233"/>
            <a:ext cx="4499992" cy="604663"/>
          </a:xfrm>
        </p:spPr>
        <p:txBody>
          <a:bodyPr>
            <a:normAutofit/>
          </a:bodyPr>
          <a:lstStyle/>
          <a:p>
            <a:pPr>
              <a:buClr>
                <a:schemeClr val="accent1">
                  <a:lumMod val="50000"/>
                </a:schemeClr>
              </a:buClr>
              <a:buSzPct val="80000"/>
              <a:buFont typeface="Wingdings" panose="05000000000000000000" pitchFamily="2" charset="2"/>
              <a:buChar char="v"/>
            </a:pPr>
            <a:r>
              <a:rPr lang="en-US" altLang="ko-KR" sz="3200" dirty="0">
                <a:solidFill>
                  <a:schemeClr val="tx1"/>
                </a:solidFill>
              </a:rPr>
              <a:t>  </a:t>
            </a:r>
            <a:r>
              <a:rPr lang="en-US" altLang="ko-KR" sz="3200" dirty="0"/>
              <a:t>pictogram  </a:t>
            </a:r>
            <a:r>
              <a:rPr lang="en-US" altLang="ko-KR" sz="2400" i="1" dirty="0">
                <a:solidFill>
                  <a:schemeClr val="tx1">
                    <a:lumMod val="50000"/>
                    <a:lumOff val="50000"/>
                  </a:schemeClr>
                </a:solidFill>
              </a:rPr>
              <a:t>n.</a:t>
            </a:r>
          </a:p>
        </p:txBody>
      </p:sp>
      <p:sp>
        <p:nvSpPr>
          <p:cNvPr id="10" name="사각형: 둥근 모서리 9">
            <a:extLst>
              <a:ext uri="{FF2B5EF4-FFF2-40B4-BE49-F238E27FC236}">
                <a16:creationId xmlns:a16="http://schemas.microsoft.com/office/drawing/2014/main" id="{CCA02CDE-5FDB-4E2C-B911-9D3B22B8A6A2}"/>
              </a:ext>
            </a:extLst>
          </p:cNvPr>
          <p:cNvSpPr/>
          <p:nvPr/>
        </p:nvSpPr>
        <p:spPr>
          <a:xfrm>
            <a:off x="1331640" y="1628800"/>
            <a:ext cx="2520280" cy="1728192"/>
          </a:xfrm>
          <a:prstGeom prst="roundRect">
            <a:avLst/>
          </a:prstGeom>
          <a:blipFill>
            <a:blip r:embed="rId2"/>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D639B9D2-7EDF-4BA4-BAEF-CF175DA42C01}"/>
              </a:ext>
            </a:extLst>
          </p:cNvPr>
          <p:cNvSpPr txBox="1"/>
          <p:nvPr/>
        </p:nvSpPr>
        <p:spPr>
          <a:xfrm>
            <a:off x="4572000" y="2492896"/>
            <a:ext cx="3960440" cy="646331"/>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picture made to represent an object or action</a:t>
            </a:r>
            <a:endParaRPr lang="ko-KR" altLang="en-US" sz="2000" dirty="0"/>
          </a:p>
        </p:txBody>
      </p:sp>
      <p:sp>
        <p:nvSpPr>
          <p:cNvPr id="6" name="내용 개체 틀 2">
            <a:extLst>
              <a:ext uri="{FF2B5EF4-FFF2-40B4-BE49-F238E27FC236}">
                <a16:creationId xmlns:a16="http://schemas.microsoft.com/office/drawing/2014/main" id="{F1DE5FD3-B387-4326-BE28-A344F3498ADA}"/>
              </a:ext>
            </a:extLst>
          </p:cNvPr>
          <p:cNvSpPr txBox="1">
            <a:spLocks/>
          </p:cNvSpPr>
          <p:nvPr/>
        </p:nvSpPr>
        <p:spPr>
          <a:xfrm>
            <a:off x="4427984" y="4149080"/>
            <a:ext cx="4499992" cy="604663"/>
          </a:xfrm>
          <a:prstGeom prst="rect">
            <a:avLst/>
          </a:prstGeom>
        </p:spPr>
        <p:txBody>
          <a:bodyPr vert="horz" lIns="91440" tIns="45720" rIns="91440" bIns="45720" rtlCol="0">
            <a:normAutofit/>
          </a:bodyPr>
          <a:lstStyle>
            <a:lvl1pPr marL="182880" indent="-182880" algn="l" defTabSz="914400" rtl="0" eaLnBrk="1" latinLnBrk="1"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buClr>
                <a:schemeClr val="accent1">
                  <a:lumMod val="50000"/>
                </a:schemeClr>
              </a:buClr>
              <a:buSzPct val="80000"/>
              <a:buFont typeface="Wingdings" pitchFamily="2" charset="2"/>
              <a:buChar char="v"/>
            </a:pPr>
            <a:r>
              <a:rPr lang="en-US" altLang="ko-KR" sz="3200" dirty="0"/>
              <a:t>  telegraph</a:t>
            </a:r>
            <a:r>
              <a:rPr lang="en-US" altLang="ko-KR" dirty="0"/>
              <a:t> </a:t>
            </a:r>
            <a:r>
              <a:rPr lang="en-US" altLang="ko-KR" sz="3200" dirty="0"/>
              <a:t>  </a:t>
            </a:r>
            <a:r>
              <a:rPr lang="en-US" altLang="ko-KR" sz="2400" i="1" dirty="0">
                <a:solidFill>
                  <a:schemeClr val="tx1">
                    <a:lumMod val="50000"/>
                    <a:lumOff val="50000"/>
                  </a:schemeClr>
                </a:solidFill>
              </a:rPr>
              <a:t>n.</a:t>
            </a:r>
          </a:p>
        </p:txBody>
      </p:sp>
      <p:sp>
        <p:nvSpPr>
          <p:cNvPr id="7" name="사각형: 둥근 모서리 6">
            <a:extLst>
              <a:ext uri="{FF2B5EF4-FFF2-40B4-BE49-F238E27FC236}">
                <a16:creationId xmlns:a16="http://schemas.microsoft.com/office/drawing/2014/main" id="{555EA4B0-D999-412C-8B9F-C0965BAEE734}"/>
              </a:ext>
            </a:extLst>
          </p:cNvPr>
          <p:cNvSpPr/>
          <p:nvPr/>
        </p:nvSpPr>
        <p:spPr>
          <a:xfrm>
            <a:off x="1331640" y="4221088"/>
            <a:ext cx="2520280" cy="1728192"/>
          </a:xfrm>
          <a:prstGeom prst="roundRect">
            <a:avLst/>
          </a:prstGeom>
          <a:blipFill dpi="0" rotWithShape="1">
            <a:blip r:embed="rId3"/>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TextBox 7">
            <a:extLst>
              <a:ext uri="{FF2B5EF4-FFF2-40B4-BE49-F238E27FC236}">
                <a16:creationId xmlns:a16="http://schemas.microsoft.com/office/drawing/2014/main" id="{865DFD63-DCE9-4B74-A81A-6AEA6759CD77}"/>
              </a:ext>
            </a:extLst>
          </p:cNvPr>
          <p:cNvSpPr txBox="1"/>
          <p:nvPr/>
        </p:nvSpPr>
        <p:spPr>
          <a:xfrm>
            <a:off x="4562404" y="4753743"/>
            <a:ext cx="3960440" cy="1200329"/>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method of sending messages over long distances using wires that carry electrical signals, or the special equipment used for this purpose</a:t>
            </a:r>
            <a:endParaRPr lang="ko-KR" altLang="en-US" sz="2000" dirty="0"/>
          </a:p>
        </p:txBody>
      </p:sp>
    </p:spTree>
    <p:extLst>
      <p:ext uri="{BB962C8B-B14F-4D97-AF65-F5344CB8AC3E}">
        <p14:creationId xmlns:p14="http://schemas.microsoft.com/office/powerpoint/2010/main" val="13061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59632" y="0"/>
            <a:ext cx="7884368" cy="1340768"/>
          </a:xfrm>
        </p:spPr>
        <p:txBody>
          <a:bodyPr>
            <a:normAutofit/>
          </a:bodyPr>
          <a:lstStyle/>
          <a:p>
            <a:r>
              <a:rPr lang="en-US" altLang="ko-KR" sz="4800" b="1" u="sng" dirty="0">
                <a:ln w="12700">
                  <a:solidFill>
                    <a:schemeClr val="tx1"/>
                  </a:solidFill>
                </a:ln>
                <a:solidFill>
                  <a:schemeClr val="bg1">
                    <a:lumMod val="85000"/>
                  </a:schemeClr>
                </a:solidFill>
                <a:effectLst>
                  <a:outerShdw blurRad="38100" dist="38100" dir="2700000" algn="tl">
                    <a:srgbClr val="000000">
                      <a:alpha val="43137"/>
                    </a:srgbClr>
                  </a:outerShdw>
                </a:effectLst>
              </a:rPr>
              <a:t>Vocabulary</a:t>
            </a:r>
            <a:endParaRPr lang="ko-KR" altLang="en-US" sz="4800" b="1" u="sng" dirty="0">
              <a:ln w="12700">
                <a:solidFill>
                  <a:schemeClr val="tx1"/>
                </a:solidFill>
              </a:ln>
              <a:solidFill>
                <a:schemeClr val="bg1">
                  <a:lumMod val="85000"/>
                </a:schemeClr>
              </a:solidFill>
              <a:effectLst>
                <a:outerShdw blurRad="38100" dist="38100" dir="2700000" algn="tl">
                  <a:srgbClr val="000000">
                    <a:alpha val="43137"/>
                  </a:srgbClr>
                </a:outerShdw>
              </a:effectLst>
            </a:endParaRPr>
          </a:p>
        </p:txBody>
      </p:sp>
      <p:sp>
        <p:nvSpPr>
          <p:cNvPr id="9" name="내용 개체 틀 2">
            <a:extLst>
              <a:ext uri="{FF2B5EF4-FFF2-40B4-BE49-F238E27FC236}">
                <a16:creationId xmlns:a16="http://schemas.microsoft.com/office/drawing/2014/main" id="{2241B4BE-BC64-468E-A595-42E9CAE9B5FB}"/>
              </a:ext>
            </a:extLst>
          </p:cNvPr>
          <p:cNvSpPr>
            <a:spLocks noGrp="1"/>
          </p:cNvSpPr>
          <p:nvPr>
            <p:ph idx="1"/>
          </p:nvPr>
        </p:nvSpPr>
        <p:spPr>
          <a:xfrm>
            <a:off x="4427984" y="1844824"/>
            <a:ext cx="4499992" cy="604663"/>
          </a:xfrm>
        </p:spPr>
        <p:txBody>
          <a:bodyPr>
            <a:normAutofit/>
          </a:bodyPr>
          <a:lstStyle/>
          <a:p>
            <a:pPr>
              <a:buClr>
                <a:schemeClr val="accent1">
                  <a:lumMod val="50000"/>
                </a:schemeClr>
              </a:buClr>
              <a:buSzPct val="80000"/>
              <a:buFont typeface="Wingdings" panose="05000000000000000000" pitchFamily="2" charset="2"/>
              <a:buChar char="v"/>
            </a:pPr>
            <a:r>
              <a:rPr lang="en-US" altLang="ko-KR" sz="3200" dirty="0">
                <a:solidFill>
                  <a:schemeClr val="tx1"/>
                </a:solidFill>
              </a:rPr>
              <a:t>  </a:t>
            </a:r>
            <a:r>
              <a:rPr lang="en-US" altLang="ko-KR" sz="3200" dirty="0"/>
              <a:t>toaster  </a:t>
            </a:r>
            <a:r>
              <a:rPr lang="en-US" altLang="ko-KR" sz="2400" i="1" dirty="0">
                <a:solidFill>
                  <a:schemeClr val="tx1">
                    <a:lumMod val="50000"/>
                    <a:lumOff val="50000"/>
                  </a:schemeClr>
                </a:solidFill>
              </a:rPr>
              <a:t>n.</a:t>
            </a:r>
          </a:p>
        </p:txBody>
      </p:sp>
      <p:sp>
        <p:nvSpPr>
          <p:cNvPr id="10" name="사각형: 둥근 모서리 9">
            <a:extLst>
              <a:ext uri="{FF2B5EF4-FFF2-40B4-BE49-F238E27FC236}">
                <a16:creationId xmlns:a16="http://schemas.microsoft.com/office/drawing/2014/main" id="{CCA02CDE-5FDB-4E2C-B911-9D3B22B8A6A2}"/>
              </a:ext>
            </a:extLst>
          </p:cNvPr>
          <p:cNvSpPr/>
          <p:nvPr/>
        </p:nvSpPr>
        <p:spPr>
          <a:xfrm>
            <a:off x="1331640" y="1628800"/>
            <a:ext cx="2520280" cy="1728192"/>
          </a:xfrm>
          <a:prstGeom prst="roundRect">
            <a:avLst/>
          </a:prstGeom>
          <a:blipFill dpi="0" rotWithShape="1">
            <a:blip r:embed="rId2"/>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a:extLst>
              <a:ext uri="{FF2B5EF4-FFF2-40B4-BE49-F238E27FC236}">
                <a16:creationId xmlns:a16="http://schemas.microsoft.com/office/drawing/2014/main" id="{D639B9D2-7EDF-4BA4-BAEF-CF175DA42C01}"/>
              </a:ext>
            </a:extLst>
          </p:cNvPr>
          <p:cNvSpPr txBox="1"/>
          <p:nvPr/>
        </p:nvSpPr>
        <p:spPr>
          <a:xfrm>
            <a:off x="4572000" y="2449487"/>
            <a:ext cx="3960440" cy="646331"/>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an electrical machine that you put slices of bread in to make toast</a:t>
            </a:r>
            <a:endParaRPr lang="ko-KR" altLang="en-US" sz="2000" dirty="0"/>
          </a:p>
        </p:txBody>
      </p:sp>
      <p:sp>
        <p:nvSpPr>
          <p:cNvPr id="6" name="내용 개체 틀 2">
            <a:extLst>
              <a:ext uri="{FF2B5EF4-FFF2-40B4-BE49-F238E27FC236}">
                <a16:creationId xmlns:a16="http://schemas.microsoft.com/office/drawing/2014/main" id="{F1DE5FD3-B387-4326-BE28-A344F3498ADA}"/>
              </a:ext>
            </a:extLst>
          </p:cNvPr>
          <p:cNvSpPr txBox="1">
            <a:spLocks/>
          </p:cNvSpPr>
          <p:nvPr/>
        </p:nvSpPr>
        <p:spPr>
          <a:xfrm>
            <a:off x="4427984" y="4336505"/>
            <a:ext cx="4499992" cy="604663"/>
          </a:xfrm>
          <a:prstGeom prst="rect">
            <a:avLst/>
          </a:prstGeom>
        </p:spPr>
        <p:txBody>
          <a:bodyPr vert="horz" lIns="91440" tIns="45720" rIns="91440" bIns="45720" rtlCol="0">
            <a:normAutofit/>
          </a:bodyPr>
          <a:lstStyle>
            <a:lvl1pPr marL="182880" indent="-182880" algn="l" defTabSz="914400" rtl="0" eaLnBrk="1" latinLnBrk="1"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1"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pPr>
              <a:buClr>
                <a:schemeClr val="accent1">
                  <a:lumMod val="50000"/>
                </a:schemeClr>
              </a:buClr>
              <a:buSzPct val="80000"/>
              <a:buFont typeface="Wingdings" pitchFamily="2" charset="2"/>
              <a:buChar char="v"/>
            </a:pPr>
            <a:r>
              <a:rPr lang="en-US" altLang="ko-KR" sz="3200" dirty="0"/>
              <a:t>  webpage  </a:t>
            </a:r>
            <a:r>
              <a:rPr lang="en-US" altLang="ko-KR" sz="2400" i="1" dirty="0">
                <a:solidFill>
                  <a:schemeClr val="tx1">
                    <a:lumMod val="50000"/>
                    <a:lumOff val="50000"/>
                  </a:schemeClr>
                </a:solidFill>
              </a:rPr>
              <a:t>n.</a:t>
            </a:r>
          </a:p>
        </p:txBody>
      </p:sp>
      <p:sp>
        <p:nvSpPr>
          <p:cNvPr id="8" name="TextBox 7">
            <a:extLst>
              <a:ext uri="{FF2B5EF4-FFF2-40B4-BE49-F238E27FC236}">
                <a16:creationId xmlns:a16="http://schemas.microsoft.com/office/drawing/2014/main" id="{865DFD63-DCE9-4B74-A81A-6AEA6759CD77}"/>
              </a:ext>
            </a:extLst>
          </p:cNvPr>
          <p:cNvSpPr txBox="1"/>
          <p:nvPr/>
        </p:nvSpPr>
        <p:spPr>
          <a:xfrm>
            <a:off x="4572000" y="4941168"/>
            <a:ext cx="3960440" cy="923330"/>
          </a:xfrm>
          <a:prstGeom prst="rect">
            <a:avLst/>
          </a:prstGeom>
          <a:solidFill>
            <a:schemeClr val="accent2">
              <a:lumMod val="20000"/>
              <a:lumOff val="80000"/>
            </a:schemeClr>
          </a:solidFill>
          <a:ln>
            <a:solidFill>
              <a:schemeClr val="accent2"/>
            </a:solidFill>
          </a:ln>
          <a:effectLst/>
        </p:spPr>
        <p:txBody>
          <a:bodyPr wrap="square" lIns="252000" rtlCol="0">
            <a:spAutoFit/>
          </a:bodyPr>
          <a:lstStyle/>
          <a:p>
            <a:r>
              <a:rPr lang="en-US" altLang="ko-KR" dirty="0"/>
              <a:t>a page of information on the Internet about a particular subject, that forms (a part of) a website</a:t>
            </a:r>
            <a:endParaRPr lang="ko-KR" altLang="en-US" sz="2000" dirty="0"/>
          </a:p>
        </p:txBody>
      </p:sp>
      <p:grpSp>
        <p:nvGrpSpPr>
          <p:cNvPr id="4" name="그룹 3">
            <a:extLst>
              <a:ext uri="{FF2B5EF4-FFF2-40B4-BE49-F238E27FC236}">
                <a16:creationId xmlns:a16="http://schemas.microsoft.com/office/drawing/2014/main" id="{6C32F51A-DE7C-4513-95E3-90D16D5E2702}"/>
              </a:ext>
            </a:extLst>
          </p:cNvPr>
          <p:cNvGrpSpPr/>
          <p:nvPr/>
        </p:nvGrpSpPr>
        <p:grpSpPr>
          <a:xfrm>
            <a:off x="1331640" y="4031271"/>
            <a:ext cx="2520280" cy="1918009"/>
            <a:chOff x="1331640" y="4031271"/>
            <a:chExt cx="2520280" cy="1918009"/>
          </a:xfrm>
        </p:grpSpPr>
        <p:sp>
          <p:nvSpPr>
            <p:cNvPr id="7" name="사각형: 둥근 모서리 6">
              <a:extLst>
                <a:ext uri="{FF2B5EF4-FFF2-40B4-BE49-F238E27FC236}">
                  <a16:creationId xmlns:a16="http://schemas.microsoft.com/office/drawing/2014/main" id="{555EA4B0-D999-412C-8B9F-C0965BAEE734}"/>
                </a:ext>
              </a:extLst>
            </p:cNvPr>
            <p:cNvSpPr/>
            <p:nvPr/>
          </p:nvSpPr>
          <p:spPr>
            <a:xfrm>
              <a:off x="1331640" y="4221088"/>
              <a:ext cx="2520280" cy="1728192"/>
            </a:xfrm>
            <a:prstGeom prst="roundRect">
              <a:avLst/>
            </a:prstGeom>
            <a:blipFill dpi="0" rotWithShape="1">
              <a:blip r:embed="rId3"/>
              <a:srcRect/>
              <a:stretch>
                <a:fillRect/>
              </a:stretch>
            </a:blipFill>
            <a:ln w="254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 name="화살표: 오른쪽 2">
              <a:extLst>
                <a:ext uri="{FF2B5EF4-FFF2-40B4-BE49-F238E27FC236}">
                  <a16:creationId xmlns:a16="http://schemas.microsoft.com/office/drawing/2014/main" id="{A68D97FF-227B-40DE-8CD9-14F35005F0A3}"/>
                </a:ext>
              </a:extLst>
            </p:cNvPr>
            <p:cNvSpPr/>
            <p:nvPr/>
          </p:nvSpPr>
          <p:spPr>
            <a:xfrm rot="2700000">
              <a:off x="2192116" y="4187642"/>
              <a:ext cx="660427" cy="347686"/>
            </a:xfrm>
            <a:prstGeom prst="rightArrow">
              <a:avLst>
                <a:gd name="adj1" fmla="val 32456"/>
                <a:gd name="adj2" fmla="val 5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24556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그룹 13">
            <a:extLst>
              <a:ext uri="{FF2B5EF4-FFF2-40B4-BE49-F238E27FC236}">
                <a16:creationId xmlns:a16="http://schemas.microsoft.com/office/drawing/2014/main" id="{9BA37FF4-A452-4E94-82D8-DAFFA197FA98}"/>
              </a:ext>
            </a:extLst>
          </p:cNvPr>
          <p:cNvGrpSpPr/>
          <p:nvPr/>
        </p:nvGrpSpPr>
        <p:grpSpPr>
          <a:xfrm>
            <a:off x="6012160" y="1052736"/>
            <a:ext cx="2728311" cy="2221215"/>
            <a:chOff x="4427984" y="2780928"/>
            <a:chExt cx="2728311" cy="2221215"/>
          </a:xfrm>
        </p:grpSpPr>
        <p:pic>
          <p:nvPicPr>
            <p:cNvPr id="6" name="그림 5" descr="실내, 사람, 벽, 음식이(가) 표시된 사진&#10;&#10;매우 높은 신뢰도로 생성된 설명">
              <a:extLst>
                <a:ext uri="{FF2B5EF4-FFF2-40B4-BE49-F238E27FC236}">
                  <a16:creationId xmlns:a16="http://schemas.microsoft.com/office/drawing/2014/main" id="{B44E9C93-2342-4DC3-AF85-8359B11C0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780928"/>
              <a:ext cx="2494617"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직사각형 6">
              <a:extLst>
                <a:ext uri="{FF2B5EF4-FFF2-40B4-BE49-F238E27FC236}">
                  <a16:creationId xmlns:a16="http://schemas.microsoft.com/office/drawing/2014/main" id="{A1F3B7D0-5C41-41F8-BCB2-780CC6BE8946}"/>
                </a:ext>
              </a:extLst>
            </p:cNvPr>
            <p:cNvSpPr/>
            <p:nvPr/>
          </p:nvSpPr>
          <p:spPr>
            <a:xfrm>
              <a:off x="4427984" y="4725144"/>
              <a:ext cx="2728311"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Families communicate in different ways.</a:t>
              </a:r>
              <a:endParaRPr lang="ko-KR" altLang="en-US" sz="1200" dirty="0"/>
            </a:p>
          </p:txBody>
        </p:sp>
      </p:grpSp>
      <p:pic>
        <p:nvPicPr>
          <p:cNvPr id="4" name="그림 3" descr="의류, 사람이(가) 표시된 사진&#10;&#10;높은 신뢰도로 생성된 설명">
            <a:extLst>
              <a:ext uri="{FF2B5EF4-FFF2-40B4-BE49-F238E27FC236}">
                <a16:creationId xmlns:a16="http://schemas.microsoft.com/office/drawing/2014/main" id="{E902E891-30C7-4F16-AA02-CFC583ABB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356992"/>
            <a:ext cx="4044971"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Communication</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827584" y="2276872"/>
            <a:ext cx="1008112" cy="648072"/>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Why? </a:t>
            </a:r>
            <a:endParaRPr lang="ko-KR" altLang="ko-KR" b="1" dirty="0">
              <a:solidFill>
                <a:schemeClr val="tx1"/>
              </a:solidFill>
            </a:endParaRPr>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683568" y="3356992"/>
            <a:ext cx="3384376" cy="936104"/>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kinds of communication do we have today?</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1115616" y="4509120"/>
            <a:ext cx="2088232" cy="1008112"/>
          </a:xfrm>
          <a:prstGeom prst="wedgeRoundRectCallout">
            <a:avLst>
              <a:gd name="adj1" fmla="val 40264"/>
              <a:gd name="adj2" fmla="val -92248"/>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 Human-to-human </a:t>
            </a:r>
            <a:endParaRPr lang="ko-KR" altLang="ko-KR" sz="1600" dirty="0">
              <a:solidFill>
                <a:schemeClr val="tx1"/>
              </a:solidFill>
            </a:endParaRPr>
          </a:p>
          <a:p>
            <a:r>
              <a:rPr lang="en-US" altLang="ko-KR" sz="1600" dirty="0">
                <a:solidFill>
                  <a:schemeClr val="tx1"/>
                </a:solidFill>
              </a:rPr>
              <a:t>• Human-to-device </a:t>
            </a:r>
            <a:endParaRPr lang="ko-KR" altLang="ko-KR" sz="1600" dirty="0">
              <a:solidFill>
                <a:schemeClr val="tx1"/>
              </a:solidFill>
            </a:endParaRPr>
          </a:p>
          <a:p>
            <a:r>
              <a:rPr lang="en-US" altLang="ko-KR" sz="1600" dirty="0">
                <a:solidFill>
                  <a:schemeClr val="tx1"/>
                </a:solidFill>
              </a:rPr>
              <a:t>• Device-to-device </a:t>
            </a:r>
            <a:endParaRPr lang="ko-KR" altLang="ko-KR" sz="1600" dirty="0">
              <a:solidFill>
                <a:schemeClr val="tx1"/>
              </a:solidFill>
            </a:endParaRPr>
          </a:p>
        </p:txBody>
      </p:sp>
      <p:sp>
        <p:nvSpPr>
          <p:cNvPr id="9" name="사각형: 둥근 모서리 8">
            <a:extLst>
              <a:ext uri="{FF2B5EF4-FFF2-40B4-BE49-F238E27FC236}">
                <a16:creationId xmlns:a16="http://schemas.microsoft.com/office/drawing/2014/main" id="{B5F3F9AE-8039-484A-ADDC-B6BCF77C8060}"/>
              </a:ext>
            </a:extLst>
          </p:cNvPr>
          <p:cNvSpPr/>
          <p:nvPr/>
        </p:nvSpPr>
        <p:spPr>
          <a:xfrm>
            <a:off x="1043608" y="1052736"/>
            <a:ext cx="3024336" cy="936104"/>
          </a:xfrm>
          <a:prstGeom prst="roundRect">
            <a:avLst/>
          </a:prstGeom>
          <a:solidFill>
            <a:schemeClr val="accent6">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was one of the first things people developed?</a:t>
            </a:r>
            <a:endParaRPr lang="ko-KR" altLang="en-US" b="1" dirty="0">
              <a:solidFill>
                <a:schemeClr val="tx1"/>
              </a:solidFill>
            </a:endParaRPr>
          </a:p>
        </p:txBody>
      </p:sp>
      <p:sp>
        <p:nvSpPr>
          <p:cNvPr id="8" name="말풍선: 모서리가 둥근 사각형 7">
            <a:extLst>
              <a:ext uri="{FF2B5EF4-FFF2-40B4-BE49-F238E27FC236}">
                <a16:creationId xmlns:a16="http://schemas.microsoft.com/office/drawing/2014/main" id="{0615A056-D970-459A-9ED1-399F0DD47A6A}"/>
              </a:ext>
            </a:extLst>
          </p:cNvPr>
          <p:cNvSpPr/>
          <p:nvPr/>
        </p:nvSpPr>
        <p:spPr>
          <a:xfrm>
            <a:off x="4211960" y="1268760"/>
            <a:ext cx="1656184" cy="576064"/>
          </a:xfrm>
          <a:prstGeom prst="wedgeRoundRectCallout">
            <a:avLst>
              <a:gd name="adj1" fmla="val -69260"/>
              <a:gd name="adj2" fmla="val -14166"/>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Communication</a:t>
            </a:r>
            <a:r>
              <a:rPr lang="en-US" altLang="ko-KR" dirty="0"/>
              <a:t> </a:t>
            </a:r>
            <a:endParaRPr lang="ko-KR" altLang="ko-KR" dirty="0"/>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3419872" y="4725144"/>
            <a:ext cx="2376264" cy="936104"/>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does the communicator do?</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6084168" y="4581128"/>
            <a:ext cx="2448272" cy="1080120"/>
          </a:xfrm>
          <a:prstGeom prst="wedgeRoundRectCallout">
            <a:avLst>
              <a:gd name="adj1" fmla="val -72523"/>
              <a:gd name="adj2" fmla="val -3483"/>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Develops a message, composes it, encodes it, and transfers it to others</a:t>
            </a:r>
            <a:endParaRPr lang="ko-KR" altLang="ko-KR" sz="1600" dirty="0">
              <a:solidFill>
                <a:schemeClr val="tx1"/>
              </a:solidFill>
            </a:endParaRPr>
          </a:p>
        </p:txBody>
      </p:sp>
      <p:sp>
        <p:nvSpPr>
          <p:cNvPr id="12" name="사각형: 둥근 모서리 11">
            <a:extLst>
              <a:ext uri="{FF2B5EF4-FFF2-40B4-BE49-F238E27FC236}">
                <a16:creationId xmlns:a16="http://schemas.microsoft.com/office/drawing/2014/main" id="{8F4776A3-7F6B-4C2B-8E0D-0044C872B643}"/>
              </a:ext>
            </a:extLst>
          </p:cNvPr>
          <p:cNvSpPr/>
          <p:nvPr/>
        </p:nvSpPr>
        <p:spPr>
          <a:xfrm>
            <a:off x="2195736" y="5949280"/>
            <a:ext cx="3168352" cy="720080"/>
          </a:xfrm>
          <a:prstGeom prst="roundRect">
            <a:avLst/>
          </a:prstGeom>
          <a:solidFill>
            <a:schemeClr val="accent1">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does the receiver do? </a:t>
            </a:r>
            <a:endParaRPr lang="ko-KR" altLang="ko-KR" b="1" dirty="0">
              <a:solidFill>
                <a:schemeClr val="tx1"/>
              </a:solidFill>
            </a:endParaRPr>
          </a:p>
        </p:txBody>
      </p:sp>
      <p:sp>
        <p:nvSpPr>
          <p:cNvPr id="13" name="말풍선: 모서리가 둥근 사각형 12">
            <a:extLst>
              <a:ext uri="{FF2B5EF4-FFF2-40B4-BE49-F238E27FC236}">
                <a16:creationId xmlns:a16="http://schemas.microsoft.com/office/drawing/2014/main" id="{05A10560-7F87-45F9-9B75-D6256BE0D846}"/>
              </a:ext>
            </a:extLst>
          </p:cNvPr>
          <p:cNvSpPr/>
          <p:nvPr/>
        </p:nvSpPr>
        <p:spPr>
          <a:xfrm>
            <a:off x="5580112" y="5877272"/>
            <a:ext cx="3384376" cy="792088"/>
          </a:xfrm>
          <a:prstGeom prst="wedgeRoundRectCallout">
            <a:avLst>
              <a:gd name="adj1" fmla="val -63010"/>
              <a:gd name="adj2" fmla="val -6678"/>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Reconstructs the message and interprets it in order to understand</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2123728" y="2132856"/>
            <a:ext cx="3744416" cy="1008112"/>
          </a:xfrm>
          <a:prstGeom prst="wedgeRoundRectCallout">
            <a:avLst>
              <a:gd name="adj1" fmla="val -63010"/>
              <a:gd name="adj2" fmla="val -6678"/>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People needed to be able to understand each other, to cooperate, and to build societies. </a:t>
            </a:r>
            <a:endParaRPr lang="ko-KR" alt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righ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9" grpId="0" animBg="1"/>
      <p:bldP spid="8" grpId="0" animBg="1"/>
      <p:bldP spid="10" grpId="0" animBg="1"/>
      <p:bldP spid="11" grpId="0" animBg="1"/>
      <p:bldP spid="12" grpId="0" animBg="1"/>
      <p:bldP spid="13"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CA2D22D4-11C2-4863-9FFC-DC5E8BBCE89E}"/>
              </a:ext>
            </a:extLst>
          </p:cNvPr>
          <p:cNvGrpSpPr/>
          <p:nvPr/>
        </p:nvGrpSpPr>
        <p:grpSpPr>
          <a:xfrm>
            <a:off x="660658" y="4577554"/>
            <a:ext cx="2986999" cy="1357119"/>
            <a:chOff x="1043608" y="4509120"/>
            <a:chExt cx="2986999" cy="1357119"/>
          </a:xfrm>
        </p:grpSpPr>
        <p:pic>
          <p:nvPicPr>
            <p:cNvPr id="33" name="그림 32" descr="문구이(가) 표시된 사진&#10;&#10;높은 신뢰도로 생성된 설명">
              <a:extLst>
                <a:ext uri="{FF2B5EF4-FFF2-40B4-BE49-F238E27FC236}">
                  <a16:creationId xmlns:a16="http://schemas.microsoft.com/office/drawing/2014/main" id="{5FD0CDBC-BEE9-44C8-9FBE-5D69116884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4509120"/>
              <a:ext cx="2986999" cy="1008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직사각형 33">
              <a:extLst>
                <a:ext uri="{FF2B5EF4-FFF2-40B4-BE49-F238E27FC236}">
                  <a16:creationId xmlns:a16="http://schemas.microsoft.com/office/drawing/2014/main" id="{C2493889-BB46-44E1-85FD-20BAC3E071A5}"/>
                </a:ext>
              </a:extLst>
            </p:cNvPr>
            <p:cNvSpPr/>
            <p:nvPr/>
          </p:nvSpPr>
          <p:spPr>
            <a:xfrm>
              <a:off x="1619672" y="5589240"/>
              <a:ext cx="1722459"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The use of the alphabet </a:t>
              </a:r>
              <a:endParaRPr lang="ko-KR" altLang="en-US" sz="1200" dirty="0"/>
            </a:p>
          </p:txBody>
        </p:sp>
      </p:grpSp>
      <p:grpSp>
        <p:nvGrpSpPr>
          <p:cNvPr id="16" name="그룹 15">
            <a:extLst>
              <a:ext uri="{FF2B5EF4-FFF2-40B4-BE49-F238E27FC236}">
                <a16:creationId xmlns:a16="http://schemas.microsoft.com/office/drawing/2014/main" id="{E24C3C4E-634E-4107-8529-E87EA5D3E178}"/>
              </a:ext>
            </a:extLst>
          </p:cNvPr>
          <p:cNvGrpSpPr/>
          <p:nvPr/>
        </p:nvGrpSpPr>
        <p:grpSpPr>
          <a:xfrm>
            <a:off x="881590" y="2419100"/>
            <a:ext cx="1872208" cy="1973833"/>
            <a:chOff x="971600" y="2348880"/>
            <a:chExt cx="1872208" cy="1973833"/>
          </a:xfrm>
        </p:grpSpPr>
        <p:pic>
          <p:nvPicPr>
            <p:cNvPr id="5" name="그림 4" descr="벽, 실외이(가) 표시된 사진&#10;&#10;높은 신뢰도로 생성된 설명">
              <a:extLst>
                <a:ext uri="{FF2B5EF4-FFF2-40B4-BE49-F238E27FC236}">
                  <a16:creationId xmlns:a16="http://schemas.microsoft.com/office/drawing/2014/main" id="{9F8AA037-CE2E-4CE2-AE01-C9D4726C6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348880"/>
              <a:ext cx="1512168" cy="1480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4">
              <a:extLst>
                <a:ext uri="{FF2B5EF4-FFF2-40B4-BE49-F238E27FC236}">
                  <a16:creationId xmlns:a16="http://schemas.microsoft.com/office/drawing/2014/main" id="{BA50C21F-00FC-43DE-B7E6-3F6BD959E86F}"/>
                </a:ext>
              </a:extLst>
            </p:cNvPr>
            <p:cNvSpPr/>
            <p:nvPr/>
          </p:nvSpPr>
          <p:spPr>
            <a:xfrm>
              <a:off x="971600" y="3861048"/>
              <a:ext cx="1872208" cy="461665"/>
            </a:xfrm>
            <a:prstGeom prst="rect">
              <a:avLst/>
            </a:prstGeom>
          </p:spPr>
          <p:txBody>
            <a:bodyPr wrap="square">
              <a:spAutoFit/>
            </a:bodyPr>
            <a:lstStyle/>
            <a:p>
              <a:pPr algn="ctr"/>
              <a:r>
                <a:rPr lang="en-US" altLang="ko-KR" sz="1200" dirty="0">
                  <a:solidFill>
                    <a:srgbClr val="221E1F"/>
                  </a:solidFill>
                  <a:latin typeface="Myriad Pro" panose="020B0503030403020204" pitchFamily="34" charset="0"/>
                </a:rPr>
                <a:t>A cave drawing that communicates a message</a:t>
              </a:r>
              <a:endParaRPr lang="ko-KR" altLang="en-US" sz="1200" dirty="0"/>
            </a:p>
          </p:txBody>
        </p:sp>
      </p:grpSp>
      <p:grpSp>
        <p:nvGrpSpPr>
          <p:cNvPr id="20" name="그룹 19">
            <a:extLst>
              <a:ext uri="{FF2B5EF4-FFF2-40B4-BE49-F238E27FC236}">
                <a16:creationId xmlns:a16="http://schemas.microsoft.com/office/drawing/2014/main" id="{45FA1B01-A09F-4F89-A2A9-E078D7F797D3}"/>
              </a:ext>
            </a:extLst>
          </p:cNvPr>
          <p:cNvGrpSpPr/>
          <p:nvPr/>
        </p:nvGrpSpPr>
        <p:grpSpPr>
          <a:xfrm>
            <a:off x="4788024" y="2420888"/>
            <a:ext cx="1904496" cy="1800200"/>
            <a:chOff x="2987824" y="2348880"/>
            <a:chExt cx="1904496" cy="1800200"/>
          </a:xfrm>
        </p:grpSpPr>
        <p:pic>
          <p:nvPicPr>
            <p:cNvPr id="18" name="그림 17" descr="텍스트이(가) 표시된 사진&#10;&#10;높은 신뢰도로 생성된 설명">
              <a:extLst>
                <a:ext uri="{FF2B5EF4-FFF2-40B4-BE49-F238E27FC236}">
                  <a16:creationId xmlns:a16="http://schemas.microsoft.com/office/drawing/2014/main" id="{B7E727DC-312E-4E98-A581-BEEF1E96F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2348880"/>
              <a:ext cx="1899271" cy="1440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DB47E1C7-E099-43C9-8D32-241249108827}"/>
                </a:ext>
              </a:extLst>
            </p:cNvPr>
            <p:cNvSpPr/>
            <p:nvPr/>
          </p:nvSpPr>
          <p:spPr>
            <a:xfrm>
              <a:off x="2987824" y="3872081"/>
              <a:ext cx="1904496"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Papyrus with hieroglyphics</a:t>
              </a:r>
              <a:endParaRPr lang="ko-KR" altLang="en-US" sz="1200" dirty="0"/>
            </a:p>
          </p:txBody>
        </p:sp>
      </p:grpSp>
      <p:sp>
        <p:nvSpPr>
          <p:cNvPr id="2" name="제목 1"/>
          <p:cNvSpPr>
            <a:spLocks noGrp="1"/>
          </p:cNvSpPr>
          <p:nvPr>
            <p:ph type="title"/>
          </p:nvPr>
        </p:nvSpPr>
        <p:spPr>
          <a:xfrm>
            <a:off x="0" y="0"/>
            <a:ext cx="9143999" cy="980728"/>
          </a:xfrm>
        </p:spPr>
        <p:txBody>
          <a:bodyPr>
            <a:noAutofit/>
          </a:bodyPr>
          <a:lstStyle/>
          <a:p>
            <a:r>
              <a:rPr lang="ko-KR" altLang="ko-KR" dirty="0"/>
              <a:t> </a:t>
            </a:r>
            <a:r>
              <a:rPr lang="ko-KR" altLang="ko-KR" sz="3600" b="1" dirty="0" err="1"/>
              <a:t>Evolution</a:t>
            </a:r>
            <a:r>
              <a:rPr lang="ko-KR" altLang="ko-KR" sz="3600" b="1" dirty="0"/>
              <a:t> of </a:t>
            </a:r>
            <a:r>
              <a:rPr lang="ko-KR" altLang="ko-KR" sz="3600" b="1" dirty="0" err="1"/>
              <a:t>Speech</a:t>
            </a:r>
            <a:r>
              <a:rPr lang="ko-KR" altLang="ko-KR" sz="3600" b="1" dirty="0"/>
              <a:t> and </a:t>
            </a:r>
            <a:r>
              <a:rPr lang="ko-KR" altLang="ko-KR" sz="3600" b="1" dirty="0" err="1"/>
              <a:t>Writing</a:t>
            </a:r>
            <a:r>
              <a:rPr lang="ko-KR" altLang="ko-KR" sz="3600" b="1" dirty="0"/>
              <a:t> </a:t>
            </a:r>
          </a:p>
        </p:txBody>
      </p:sp>
      <p:sp>
        <p:nvSpPr>
          <p:cNvPr id="9" name="사각형: 둥근 모서리 8">
            <a:extLst>
              <a:ext uri="{FF2B5EF4-FFF2-40B4-BE49-F238E27FC236}">
                <a16:creationId xmlns:a16="http://schemas.microsoft.com/office/drawing/2014/main" id="{B5F3F9AE-8039-484A-ADDC-B6BCF77C8060}"/>
              </a:ext>
            </a:extLst>
          </p:cNvPr>
          <p:cNvSpPr/>
          <p:nvPr/>
        </p:nvSpPr>
        <p:spPr>
          <a:xfrm>
            <a:off x="1115616" y="1124744"/>
            <a:ext cx="3168352" cy="1008112"/>
          </a:xfrm>
          <a:prstGeom prst="roundRect">
            <a:avLst/>
          </a:prstGeom>
          <a:solidFill>
            <a:schemeClr val="accent6">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were our first attempts at communication?</a:t>
            </a:r>
            <a:endParaRPr lang="ko-KR" altLang="en-US" b="1" dirty="0">
              <a:solidFill>
                <a:schemeClr val="tx1"/>
              </a:solidFill>
            </a:endParaRPr>
          </a:p>
        </p:txBody>
      </p:sp>
      <p:sp>
        <p:nvSpPr>
          <p:cNvPr id="8" name="말풍선: 모서리가 둥근 사각형 7">
            <a:extLst>
              <a:ext uri="{FF2B5EF4-FFF2-40B4-BE49-F238E27FC236}">
                <a16:creationId xmlns:a16="http://schemas.microsoft.com/office/drawing/2014/main" id="{0615A056-D970-459A-9ED1-399F0DD47A6A}"/>
              </a:ext>
            </a:extLst>
          </p:cNvPr>
          <p:cNvSpPr/>
          <p:nvPr/>
        </p:nvSpPr>
        <p:spPr>
          <a:xfrm>
            <a:off x="4499992" y="1052736"/>
            <a:ext cx="4320480" cy="1152128"/>
          </a:xfrm>
          <a:prstGeom prst="wedgeRoundRectCallout">
            <a:avLst>
              <a:gd name="adj1" fmla="val -66265"/>
              <a:gd name="adj2" fmla="val 15035"/>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Our first attempts were with drums, smoke signals, and body language. Later, people invented speech and language. </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3527884" y="4941168"/>
            <a:ext cx="5304349" cy="1728192"/>
          </a:xfrm>
          <a:prstGeom prst="wedgeRoundRectCallout">
            <a:avLst>
              <a:gd name="adj1" fmla="val 29954"/>
              <a:gd name="adj2" fmla="val -37876"/>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altLang="ko-KR" sz="1600" dirty="0">
                <a:solidFill>
                  <a:schemeClr val="tx1"/>
                </a:solidFill>
              </a:rPr>
              <a:t>Pictures on cave walls 		   </a:t>
            </a:r>
          </a:p>
          <a:p>
            <a:pPr marL="285750" indent="-285750">
              <a:buFont typeface="Wingdings" panose="05000000000000000000" pitchFamily="2" charset="2"/>
              <a:buChar char="Ø"/>
            </a:pPr>
            <a:r>
              <a:rPr lang="en-US" altLang="ko-KR" sz="1600" dirty="0">
                <a:solidFill>
                  <a:schemeClr val="tx1"/>
                </a:solidFill>
              </a:rPr>
              <a:t>Pictures cut into tablets </a:t>
            </a:r>
          </a:p>
          <a:p>
            <a:pPr marL="285750" indent="-285750">
              <a:buFont typeface="Wingdings" panose="05000000000000000000" pitchFamily="2" charset="2"/>
              <a:buChar char="Ø"/>
            </a:pPr>
            <a:r>
              <a:rPr lang="en-US" altLang="ko-KR" sz="1600" dirty="0">
                <a:solidFill>
                  <a:schemeClr val="tx1"/>
                </a:solidFill>
              </a:rPr>
              <a:t>Papyrus paper and pictograms in Egypt </a:t>
            </a:r>
          </a:p>
          <a:p>
            <a:pPr marL="285750" indent="-285750">
              <a:buFont typeface="Wingdings" panose="05000000000000000000" pitchFamily="2" charset="2"/>
              <a:buChar char="Ø"/>
            </a:pPr>
            <a:r>
              <a:rPr lang="en-US" altLang="ko-KR" sz="1600" dirty="0">
                <a:solidFill>
                  <a:schemeClr val="tx1"/>
                </a:solidFill>
              </a:rPr>
              <a:t>Ideograms   	</a:t>
            </a:r>
          </a:p>
          <a:p>
            <a:pPr marL="285750" indent="-285750">
              <a:buFont typeface="Wingdings" panose="05000000000000000000" pitchFamily="2" charset="2"/>
              <a:buChar char="Ø"/>
            </a:pPr>
            <a:r>
              <a:rPr lang="en-US" altLang="ko-KR" sz="1600" dirty="0">
                <a:solidFill>
                  <a:schemeClr val="tx1"/>
                </a:solidFill>
              </a:rPr>
              <a:t>Chinese characters in China and hieroglyphics in Egypt </a:t>
            </a:r>
          </a:p>
          <a:p>
            <a:pPr marL="285750" indent="-285750">
              <a:buFont typeface="Wingdings" panose="05000000000000000000" pitchFamily="2" charset="2"/>
              <a:buChar char="Ø"/>
            </a:pPr>
            <a:r>
              <a:rPr lang="en-US" altLang="ko-KR" sz="1600" dirty="0">
                <a:solidFill>
                  <a:schemeClr val="tx1"/>
                </a:solidFill>
              </a:rPr>
              <a:t>Alphabets                                                                                               </a:t>
            </a:r>
            <a:endParaRPr lang="ko-KR" altLang="en-US" sz="1600" dirty="0">
              <a:solidFill>
                <a:schemeClr val="tx1"/>
              </a:solidFill>
            </a:endParaRPr>
          </a:p>
        </p:txBody>
      </p:sp>
      <p:grpSp>
        <p:nvGrpSpPr>
          <p:cNvPr id="24" name="그룹 23">
            <a:extLst>
              <a:ext uri="{FF2B5EF4-FFF2-40B4-BE49-F238E27FC236}">
                <a16:creationId xmlns:a16="http://schemas.microsoft.com/office/drawing/2014/main" id="{7A6D838F-01AA-43B9-8C88-402FC532416B}"/>
              </a:ext>
            </a:extLst>
          </p:cNvPr>
          <p:cNvGrpSpPr/>
          <p:nvPr/>
        </p:nvGrpSpPr>
        <p:grpSpPr>
          <a:xfrm>
            <a:off x="3095836" y="2419100"/>
            <a:ext cx="1584176" cy="1789168"/>
            <a:chOff x="2843808" y="2348879"/>
            <a:chExt cx="1584176" cy="1789168"/>
          </a:xfrm>
        </p:grpSpPr>
        <p:pic>
          <p:nvPicPr>
            <p:cNvPr id="22" name="그림 21" descr="건물, 실외, 앉아있는이(가) 표시된 사진&#10;&#10;높은 신뢰도로 생성된 설명">
              <a:extLst>
                <a:ext uri="{FF2B5EF4-FFF2-40B4-BE49-F238E27FC236}">
                  <a16:creationId xmlns:a16="http://schemas.microsoft.com/office/drawing/2014/main" id="{D83B0E34-E2AF-462B-88A5-C2D58A786E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8" y="2348879"/>
              <a:ext cx="1512168" cy="1458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직사각형 22">
              <a:extLst>
                <a:ext uri="{FF2B5EF4-FFF2-40B4-BE49-F238E27FC236}">
                  <a16:creationId xmlns:a16="http://schemas.microsoft.com/office/drawing/2014/main" id="{01EBDE66-45D7-45D3-B292-2E3E3948AC1A}"/>
                </a:ext>
              </a:extLst>
            </p:cNvPr>
            <p:cNvSpPr/>
            <p:nvPr/>
          </p:nvSpPr>
          <p:spPr>
            <a:xfrm>
              <a:off x="2843808" y="3861048"/>
              <a:ext cx="1584176" cy="276999"/>
            </a:xfrm>
            <a:prstGeom prst="rect">
              <a:avLst/>
            </a:prstGeom>
          </p:spPr>
          <p:txBody>
            <a:bodyPr wrap="square">
              <a:spAutoFit/>
            </a:bodyPr>
            <a:lstStyle/>
            <a:p>
              <a:r>
                <a:rPr lang="en-US" altLang="ko-KR" sz="1200" dirty="0">
                  <a:solidFill>
                    <a:srgbClr val="221E1F"/>
                  </a:solidFill>
                  <a:latin typeface="Myriad Pro" panose="020B0503030403020204" pitchFamily="34" charset="0"/>
                </a:rPr>
                <a:t>Pictographs on stone </a:t>
              </a:r>
              <a:endParaRPr lang="ko-KR" altLang="en-US" sz="1200" dirty="0"/>
            </a:p>
          </p:txBody>
        </p:sp>
      </p:grpSp>
      <p:grpSp>
        <p:nvGrpSpPr>
          <p:cNvPr id="29" name="그룹 28">
            <a:extLst>
              <a:ext uri="{FF2B5EF4-FFF2-40B4-BE49-F238E27FC236}">
                <a16:creationId xmlns:a16="http://schemas.microsoft.com/office/drawing/2014/main" id="{0F1CDE40-6C48-43F3-8D4C-9A884129D4DE}"/>
              </a:ext>
            </a:extLst>
          </p:cNvPr>
          <p:cNvGrpSpPr/>
          <p:nvPr/>
        </p:nvGrpSpPr>
        <p:grpSpPr>
          <a:xfrm>
            <a:off x="7164288" y="2420888"/>
            <a:ext cx="1512168" cy="1789167"/>
            <a:chOff x="6948264" y="2348880"/>
            <a:chExt cx="1512168" cy="1789167"/>
          </a:xfrm>
        </p:grpSpPr>
        <p:pic>
          <p:nvPicPr>
            <p:cNvPr id="25" name="그림 24">
              <a:extLst>
                <a:ext uri="{FF2B5EF4-FFF2-40B4-BE49-F238E27FC236}">
                  <a16:creationId xmlns:a16="http://schemas.microsoft.com/office/drawing/2014/main" id="{9003DC6E-294A-4D24-ABE1-5DB78960DF93}"/>
                </a:ext>
              </a:extLst>
            </p:cNvPr>
            <p:cNvPicPr>
              <a:picLocks noChangeAspect="1"/>
            </p:cNvPicPr>
            <p:nvPr/>
          </p:nvPicPr>
          <p:blipFill>
            <a:blip r:embed="rId6"/>
            <a:stretch>
              <a:fillRect/>
            </a:stretch>
          </p:blipFill>
          <p:spPr>
            <a:xfrm>
              <a:off x="6948264" y="2348880"/>
              <a:ext cx="1512168" cy="1450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직사각형 27">
              <a:extLst>
                <a:ext uri="{FF2B5EF4-FFF2-40B4-BE49-F238E27FC236}">
                  <a16:creationId xmlns:a16="http://schemas.microsoft.com/office/drawing/2014/main" id="{7342EE31-45DE-4A3B-A26F-21FC43F7731B}"/>
                </a:ext>
              </a:extLst>
            </p:cNvPr>
            <p:cNvSpPr/>
            <p:nvPr/>
          </p:nvSpPr>
          <p:spPr>
            <a:xfrm>
              <a:off x="7020272" y="3861048"/>
              <a:ext cx="1385636"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Chinese characters</a:t>
              </a:r>
              <a:endParaRPr lang="ko-KR" altLang="en-US" sz="1200" dirty="0"/>
            </a:p>
          </p:txBody>
        </p:sp>
      </p:grpSp>
      <p:sp>
        <p:nvSpPr>
          <p:cNvPr id="26" name="사각형: 둥근 모서리 25">
            <a:extLst>
              <a:ext uri="{FF2B5EF4-FFF2-40B4-BE49-F238E27FC236}">
                <a16:creationId xmlns:a16="http://schemas.microsoft.com/office/drawing/2014/main" id="{DFC93EBF-50A7-4699-AFF8-EE173CCB70CA}"/>
              </a:ext>
            </a:extLst>
          </p:cNvPr>
          <p:cNvSpPr/>
          <p:nvPr/>
        </p:nvSpPr>
        <p:spPr>
          <a:xfrm>
            <a:off x="4331733" y="4394721"/>
            <a:ext cx="3816424" cy="637039"/>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did our writing system evolve? </a:t>
            </a:r>
            <a:endParaRPr lang="ko-KR" altLang="ko-KR" b="1" dirty="0">
              <a:solidFill>
                <a:schemeClr val="tx1"/>
              </a:solidFill>
            </a:endParaRPr>
          </a:p>
        </p:txBody>
      </p:sp>
    </p:spTree>
    <p:extLst>
      <p:ext uri="{BB962C8B-B14F-4D97-AF65-F5344CB8AC3E}">
        <p14:creationId xmlns:p14="http://schemas.microsoft.com/office/powerpoint/2010/main" val="37702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wipe(left)">
                                      <p:cBhvr>
                                        <p:cTn id="34" dur="500"/>
                                        <p:tgtEl>
                                          <p:spTgt spid="27">
                                            <p:txEl>
                                              <p:pRg st="0" end="0"/>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7">
                                            <p:txEl>
                                              <p:pRg st="1" end="1"/>
                                            </p:txEl>
                                          </p:spTgt>
                                        </p:tgtEl>
                                        <p:attrNameLst>
                                          <p:attrName>style.visibility</p:attrName>
                                        </p:attrNameLst>
                                      </p:cBhvr>
                                      <p:to>
                                        <p:strVal val="visible"/>
                                      </p:to>
                                    </p:set>
                                    <p:animEffect transition="in" filter="wipe(left)">
                                      <p:cBhvr>
                                        <p:cTn id="38" dur="500"/>
                                        <p:tgtEl>
                                          <p:spTgt spid="2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7">
                                            <p:txEl>
                                              <p:pRg st="2" end="2"/>
                                            </p:txEl>
                                          </p:spTgt>
                                        </p:tgtEl>
                                        <p:attrNameLst>
                                          <p:attrName>style.visibility</p:attrName>
                                        </p:attrNameLst>
                                      </p:cBhvr>
                                      <p:to>
                                        <p:strVal val="visible"/>
                                      </p:to>
                                    </p:set>
                                    <p:animEffect transition="in" filter="wipe(left)">
                                      <p:cBhvr>
                                        <p:cTn id="51" dur="500"/>
                                        <p:tgtEl>
                                          <p:spTgt spid="2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7">
                                            <p:txEl>
                                              <p:pRg st="3" end="3"/>
                                            </p:txEl>
                                          </p:spTgt>
                                        </p:tgtEl>
                                        <p:attrNameLst>
                                          <p:attrName>style.visibility</p:attrName>
                                        </p:attrNameLst>
                                      </p:cBhvr>
                                      <p:to>
                                        <p:strVal val="visible"/>
                                      </p:to>
                                    </p:set>
                                    <p:animEffect transition="in" filter="wipe(left)">
                                      <p:cBhvr>
                                        <p:cTn id="56" dur="500"/>
                                        <p:tgtEl>
                                          <p:spTgt spid="27">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7">
                                            <p:txEl>
                                              <p:pRg st="4" end="4"/>
                                            </p:txEl>
                                          </p:spTgt>
                                        </p:tgtEl>
                                        <p:attrNameLst>
                                          <p:attrName>style.visibility</p:attrName>
                                        </p:attrNameLst>
                                      </p:cBhvr>
                                      <p:to>
                                        <p:strVal val="visible"/>
                                      </p:to>
                                    </p:set>
                                    <p:animEffect transition="in" filter="wipe(left)">
                                      <p:cBhvr>
                                        <p:cTn id="65" dur="500"/>
                                        <p:tgtEl>
                                          <p:spTgt spid="27">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randombar(horizontal)">
                                      <p:cBhvr>
                                        <p:cTn id="70" dur="500"/>
                                        <p:tgtEl>
                                          <p:spTgt spid="35"/>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7">
                                            <p:txEl>
                                              <p:pRg st="5" end="5"/>
                                            </p:txEl>
                                          </p:spTgt>
                                        </p:tgtEl>
                                        <p:attrNameLst>
                                          <p:attrName>style.visibility</p:attrName>
                                        </p:attrNameLst>
                                      </p:cBhvr>
                                      <p:to>
                                        <p:strVal val="visible"/>
                                      </p:to>
                                    </p:set>
                                    <p:animEffect transition="in" filter="wipe(left)">
                                      <p:cBhvr>
                                        <p:cTn id="74"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7"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30BB304D-EEA4-47DB-A6B6-D2F5E7C140C9}"/>
              </a:ext>
            </a:extLst>
          </p:cNvPr>
          <p:cNvGrpSpPr/>
          <p:nvPr/>
        </p:nvGrpSpPr>
        <p:grpSpPr>
          <a:xfrm>
            <a:off x="6084168" y="2132856"/>
            <a:ext cx="2760808" cy="1717159"/>
            <a:chOff x="5004048" y="1772816"/>
            <a:chExt cx="2760808" cy="1717159"/>
          </a:xfrm>
        </p:grpSpPr>
        <p:pic>
          <p:nvPicPr>
            <p:cNvPr id="4" name="그림 3">
              <a:extLst>
                <a:ext uri="{FF2B5EF4-FFF2-40B4-BE49-F238E27FC236}">
                  <a16:creationId xmlns:a16="http://schemas.microsoft.com/office/drawing/2014/main" id="{B6427F5E-EA55-4262-A860-1981D38E3C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772816"/>
              <a:ext cx="2760808"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a:extLst>
                <a:ext uri="{FF2B5EF4-FFF2-40B4-BE49-F238E27FC236}">
                  <a16:creationId xmlns:a16="http://schemas.microsoft.com/office/drawing/2014/main" id="{3BB03326-4DE4-4A08-A213-BB9888AC2E0E}"/>
                </a:ext>
              </a:extLst>
            </p:cNvPr>
            <p:cNvSpPr/>
            <p:nvPr/>
          </p:nvSpPr>
          <p:spPr>
            <a:xfrm>
              <a:off x="5292080" y="3212976"/>
              <a:ext cx="2192973" cy="276999"/>
            </a:xfrm>
            <a:prstGeom prst="rect">
              <a:avLst/>
            </a:prstGeom>
          </p:spPr>
          <p:txBody>
            <a:bodyPr wrap="none">
              <a:spAutoFit/>
            </a:bodyPr>
            <a:lstStyle/>
            <a:p>
              <a:r>
                <a:rPr lang="en-US" altLang="ko-KR" sz="1200" dirty="0">
                  <a:latin typeface="Myriad Pro" panose="020B0503030403020204" pitchFamily="34" charset="0"/>
                </a:rPr>
                <a:t>A Morse code telegraph device </a:t>
              </a:r>
              <a:endParaRPr lang="ko-KR" altLang="en-US" sz="1200" dirty="0"/>
            </a:p>
          </p:txBody>
        </p:sp>
      </p:grpSp>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Communicating with Electricity</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899592" y="2276872"/>
            <a:ext cx="2808312" cy="1224136"/>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was one of the early inventions after electricity was available?</a:t>
            </a:r>
            <a:endParaRPr lang="ko-KR" altLang="ko-KR" b="1" dirty="0">
              <a:solidFill>
                <a:schemeClr val="tx1"/>
              </a:solidFill>
            </a:endParaRPr>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683568" y="3933056"/>
            <a:ext cx="2376264" cy="936104"/>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could it do? </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3347864" y="3933056"/>
            <a:ext cx="5040560" cy="936104"/>
          </a:xfrm>
          <a:prstGeom prst="wedgeRoundRectCallout">
            <a:avLst>
              <a:gd name="adj1" fmla="val -59977"/>
              <a:gd name="adj2" fmla="val -10809"/>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It could send signals along wires across the country at the speed of electricity, but it needed skilled operators.</a:t>
            </a:r>
            <a:endParaRPr lang="ko-KR" altLang="ko-KR" sz="1600" dirty="0">
              <a:solidFill>
                <a:schemeClr val="tx1"/>
              </a:solidFill>
            </a:endParaRPr>
          </a:p>
        </p:txBody>
      </p:sp>
      <p:sp>
        <p:nvSpPr>
          <p:cNvPr id="9" name="사각형: 둥근 모서리 8">
            <a:extLst>
              <a:ext uri="{FF2B5EF4-FFF2-40B4-BE49-F238E27FC236}">
                <a16:creationId xmlns:a16="http://schemas.microsoft.com/office/drawing/2014/main" id="{B5F3F9AE-8039-484A-ADDC-B6BCF77C8060}"/>
              </a:ext>
            </a:extLst>
          </p:cNvPr>
          <p:cNvSpPr/>
          <p:nvPr/>
        </p:nvSpPr>
        <p:spPr>
          <a:xfrm>
            <a:off x="1331640" y="1052736"/>
            <a:ext cx="3312368" cy="936104"/>
          </a:xfrm>
          <a:prstGeom prst="roundRect">
            <a:avLst/>
          </a:prstGeom>
          <a:solidFill>
            <a:schemeClr val="accent6">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discovery enabled many new media technologies? </a:t>
            </a:r>
            <a:endParaRPr lang="ko-KR" altLang="en-US" b="1" dirty="0">
              <a:solidFill>
                <a:schemeClr val="tx1"/>
              </a:solidFill>
            </a:endParaRPr>
          </a:p>
        </p:txBody>
      </p:sp>
      <p:sp>
        <p:nvSpPr>
          <p:cNvPr id="8" name="말풍선: 모서리가 둥근 사각형 7">
            <a:extLst>
              <a:ext uri="{FF2B5EF4-FFF2-40B4-BE49-F238E27FC236}">
                <a16:creationId xmlns:a16="http://schemas.microsoft.com/office/drawing/2014/main" id="{0615A056-D970-459A-9ED1-399F0DD47A6A}"/>
              </a:ext>
            </a:extLst>
          </p:cNvPr>
          <p:cNvSpPr/>
          <p:nvPr/>
        </p:nvSpPr>
        <p:spPr>
          <a:xfrm>
            <a:off x="4932040" y="1196752"/>
            <a:ext cx="2160240" cy="648072"/>
          </a:xfrm>
          <a:prstGeom prst="wedgeRoundRectCallout">
            <a:avLst>
              <a:gd name="adj1" fmla="val -65804"/>
              <a:gd name="adj2" fmla="val 26432"/>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How</a:t>
            </a:r>
            <a:r>
              <a:rPr lang="ko-KR" altLang="en-US" sz="1600" dirty="0">
                <a:solidFill>
                  <a:schemeClr val="tx1"/>
                </a:solidFill>
              </a:rPr>
              <a:t> </a:t>
            </a:r>
            <a:r>
              <a:rPr lang="en-US" altLang="ko-KR" sz="1600" dirty="0">
                <a:solidFill>
                  <a:schemeClr val="tx1"/>
                </a:solidFill>
              </a:rPr>
              <a:t>to use electricity </a:t>
            </a:r>
            <a:endParaRPr lang="ko-KR" altLang="ko-KR" sz="1600" dirty="0">
              <a:solidFill>
                <a:schemeClr val="tx1"/>
              </a:solidFill>
            </a:endParaRPr>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1547664" y="5373216"/>
            <a:ext cx="2160240" cy="936104"/>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did it work? </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4067944" y="5229200"/>
            <a:ext cx="4752528" cy="1440160"/>
          </a:xfrm>
          <a:prstGeom prst="wedgeRoundRectCallout">
            <a:avLst>
              <a:gd name="adj1" fmla="val -63085"/>
              <a:gd name="adj2" fmla="val 111"/>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 telegraph worked by connecting two machines with a long wire. A signal using Morse code would be sent from one machine to the other. Operators needed to code and decode the message.</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3995936" y="2492896"/>
            <a:ext cx="1872208" cy="864096"/>
          </a:xfrm>
          <a:prstGeom prst="wedgeRoundRectCallout">
            <a:avLst>
              <a:gd name="adj1" fmla="val -78215"/>
              <a:gd name="adj2" fmla="val -3683"/>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 telegraph was invented in 1837.</a:t>
            </a:r>
            <a:endParaRPr lang="ko-KR" altLang="en-US" sz="1600" dirty="0">
              <a:solidFill>
                <a:schemeClr val="tx1"/>
              </a:solidFill>
            </a:endParaRPr>
          </a:p>
        </p:txBody>
      </p:sp>
    </p:spTree>
    <p:extLst>
      <p:ext uri="{BB962C8B-B14F-4D97-AF65-F5344CB8AC3E}">
        <p14:creationId xmlns:p14="http://schemas.microsoft.com/office/powerpoint/2010/main" val="294605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righ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9" grpId="0" animBg="1"/>
      <p:bldP spid="8" grpId="0" animBg="1"/>
      <p:bldP spid="10" grpId="0" animBg="1"/>
      <p:bldP spid="11"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Other Inventions Using Electricity</a:t>
            </a:r>
            <a:endParaRPr lang="ko-KR" altLang="ko-KR" sz="3600" b="1" dirty="0"/>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1403648" y="908720"/>
            <a:ext cx="4176464" cy="720080"/>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were some other inventions?</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6228184" y="908720"/>
            <a:ext cx="2736304" cy="5760640"/>
          </a:xfrm>
          <a:prstGeom prst="wedgeRoundRectCallout">
            <a:avLst>
              <a:gd name="adj1" fmla="val -83981"/>
              <a:gd name="adj2" fmla="val -43055"/>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ko-KR" sz="1600" dirty="0">
                <a:solidFill>
                  <a:schemeClr val="tx1"/>
                </a:solidFill>
              </a:rPr>
              <a:t>The telephone (patented in 1876) allowed us to communicate by voice in real time over long distances. </a:t>
            </a:r>
            <a:endParaRPr lang="ko-KR" altLang="ko-KR" sz="1600" dirty="0">
              <a:solidFill>
                <a:schemeClr val="tx1"/>
              </a:solidFill>
            </a:endParaRPr>
          </a:p>
          <a:p>
            <a:pPr marL="285750" indent="-285750">
              <a:buFont typeface="Wingdings" panose="05000000000000000000" pitchFamily="2" charset="2"/>
              <a:buChar char="ü"/>
            </a:pPr>
            <a:r>
              <a:rPr lang="en-US" altLang="ko-KR" sz="1600" dirty="0">
                <a:solidFill>
                  <a:schemeClr val="tx1"/>
                </a:solidFill>
              </a:rPr>
              <a:t>The phonograph (invented in 1877) could record voices and music. For the first time, audio could be recorded for future generations. </a:t>
            </a:r>
            <a:endParaRPr lang="ko-KR" altLang="ko-KR" sz="1600" dirty="0">
              <a:solidFill>
                <a:schemeClr val="tx1"/>
              </a:solidFill>
            </a:endParaRPr>
          </a:p>
          <a:p>
            <a:pPr marL="285750" indent="-285750">
              <a:buFont typeface="Wingdings" panose="05000000000000000000" pitchFamily="2" charset="2"/>
              <a:buChar char="ü"/>
            </a:pPr>
            <a:r>
              <a:rPr lang="en-US" altLang="ko-KR" sz="1600" dirty="0">
                <a:solidFill>
                  <a:schemeClr val="tx1"/>
                </a:solidFill>
              </a:rPr>
              <a:t>The radio (first signal sent in 1895) allowed messages to be heard by anyone at a distance, and without wires. </a:t>
            </a:r>
            <a:endParaRPr lang="ko-KR" altLang="ko-KR" sz="1600" dirty="0">
              <a:solidFill>
                <a:schemeClr val="tx1"/>
              </a:solidFill>
            </a:endParaRPr>
          </a:p>
          <a:p>
            <a:pPr marL="285750" indent="-285750">
              <a:buFont typeface="Wingdings" panose="05000000000000000000" pitchFamily="2" charset="2"/>
              <a:buChar char="ü"/>
            </a:pPr>
            <a:r>
              <a:rPr lang="en-US" altLang="ko-KR" sz="1600" dirty="0">
                <a:solidFill>
                  <a:schemeClr val="tx1"/>
                </a:solidFill>
              </a:rPr>
              <a:t>Television (invented in the 1920s) allowed messages to be heard and seen.</a:t>
            </a:r>
            <a:endParaRPr lang="ko-KR" altLang="ko-KR" sz="1600" dirty="0">
              <a:solidFill>
                <a:schemeClr val="tx1"/>
              </a:solidFill>
            </a:endParaRPr>
          </a:p>
        </p:txBody>
      </p:sp>
      <p:grpSp>
        <p:nvGrpSpPr>
          <p:cNvPr id="6" name="그룹 5">
            <a:extLst>
              <a:ext uri="{FF2B5EF4-FFF2-40B4-BE49-F238E27FC236}">
                <a16:creationId xmlns:a16="http://schemas.microsoft.com/office/drawing/2014/main" id="{335EA79D-E5DF-4B6B-A262-5143CEF8EAC4}"/>
              </a:ext>
            </a:extLst>
          </p:cNvPr>
          <p:cNvGrpSpPr/>
          <p:nvPr/>
        </p:nvGrpSpPr>
        <p:grpSpPr>
          <a:xfrm>
            <a:off x="971600" y="1844825"/>
            <a:ext cx="1872208" cy="1789167"/>
            <a:chOff x="1043608" y="3212976"/>
            <a:chExt cx="1536192" cy="1468055"/>
          </a:xfrm>
        </p:grpSpPr>
        <p:pic>
          <p:nvPicPr>
            <p:cNvPr id="4" name="그림 3" descr="사람, 벽, 남자, 실내이(가) 표시된 사진&#10;&#10;매우 높은 신뢰도로 생성된 설명">
              <a:extLst>
                <a:ext uri="{FF2B5EF4-FFF2-40B4-BE49-F238E27FC236}">
                  <a16:creationId xmlns:a16="http://schemas.microsoft.com/office/drawing/2014/main" id="{74B6D2D8-0D62-4EEF-9712-BD42AF4731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3212976"/>
              <a:ext cx="1536192" cy="1216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a:extLst>
                <a:ext uri="{FF2B5EF4-FFF2-40B4-BE49-F238E27FC236}">
                  <a16:creationId xmlns:a16="http://schemas.microsoft.com/office/drawing/2014/main" id="{D0CD5A28-2620-4923-BBED-7B7C8BC31743}"/>
                </a:ext>
              </a:extLst>
            </p:cNvPr>
            <p:cNvSpPr/>
            <p:nvPr/>
          </p:nvSpPr>
          <p:spPr>
            <a:xfrm>
              <a:off x="1233785" y="4453747"/>
              <a:ext cx="1168762" cy="227284"/>
            </a:xfrm>
            <a:prstGeom prst="rect">
              <a:avLst/>
            </a:prstGeom>
          </p:spPr>
          <p:txBody>
            <a:bodyPr wrap="square">
              <a:spAutoFit/>
            </a:bodyPr>
            <a:lstStyle/>
            <a:p>
              <a:r>
                <a:rPr lang="en-US" altLang="ko-KR" sz="1200" dirty="0">
                  <a:solidFill>
                    <a:srgbClr val="221E1F"/>
                  </a:solidFill>
                  <a:latin typeface="Myriad Pro" panose="020B0503030403020204" pitchFamily="34" charset="0"/>
                </a:rPr>
                <a:t>An early telephone </a:t>
              </a:r>
              <a:endParaRPr lang="ko-KR" altLang="en-US" sz="1200" dirty="0"/>
            </a:p>
          </p:txBody>
        </p:sp>
      </p:grpSp>
      <p:grpSp>
        <p:nvGrpSpPr>
          <p:cNvPr id="16" name="그룹 15">
            <a:extLst>
              <a:ext uri="{FF2B5EF4-FFF2-40B4-BE49-F238E27FC236}">
                <a16:creationId xmlns:a16="http://schemas.microsoft.com/office/drawing/2014/main" id="{E724E476-D13C-4BEB-B345-192863B41D25}"/>
              </a:ext>
            </a:extLst>
          </p:cNvPr>
          <p:cNvGrpSpPr/>
          <p:nvPr/>
        </p:nvGrpSpPr>
        <p:grpSpPr>
          <a:xfrm>
            <a:off x="3059832" y="1844824"/>
            <a:ext cx="2520280" cy="2236619"/>
            <a:chOff x="2627784" y="3861048"/>
            <a:chExt cx="1656183" cy="1469777"/>
          </a:xfrm>
        </p:grpSpPr>
        <p:pic>
          <p:nvPicPr>
            <p:cNvPr id="14" name="그림 13" descr="바닥, 목재의, 실내, 테이블이(가) 표시된 사진&#10;&#10;높은 신뢰도로 생성된 설명">
              <a:extLst>
                <a:ext uri="{FF2B5EF4-FFF2-40B4-BE49-F238E27FC236}">
                  <a16:creationId xmlns:a16="http://schemas.microsoft.com/office/drawing/2014/main" id="{E501D303-35E7-4842-8CC5-A0A263179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861048"/>
              <a:ext cx="1347216" cy="963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4">
              <a:extLst>
                <a:ext uri="{FF2B5EF4-FFF2-40B4-BE49-F238E27FC236}">
                  <a16:creationId xmlns:a16="http://schemas.microsoft.com/office/drawing/2014/main" id="{69F2C3D9-C7A4-49CF-9FF6-828609BE8285}"/>
                </a:ext>
              </a:extLst>
            </p:cNvPr>
            <p:cNvSpPr/>
            <p:nvPr/>
          </p:nvSpPr>
          <p:spPr>
            <a:xfrm>
              <a:off x="2627784" y="4869160"/>
              <a:ext cx="1656183" cy="461665"/>
            </a:xfrm>
            <a:prstGeom prst="rect">
              <a:avLst/>
            </a:prstGeom>
          </p:spPr>
          <p:txBody>
            <a:bodyPr wrap="square">
              <a:spAutoFit/>
            </a:bodyPr>
            <a:lstStyle/>
            <a:p>
              <a:pPr algn="ctr"/>
              <a:r>
                <a:rPr lang="en-US" altLang="ko-KR" sz="1200" dirty="0">
                  <a:solidFill>
                    <a:srgbClr val="221E1F"/>
                  </a:solidFill>
                  <a:latin typeface="Myriad Pro" panose="020B0503030403020204" pitchFamily="34" charset="0"/>
                </a:rPr>
                <a:t>An early sound recording phonograph </a:t>
              </a:r>
              <a:endParaRPr lang="ko-KR" altLang="en-US" sz="1200" dirty="0"/>
            </a:p>
          </p:txBody>
        </p:sp>
      </p:grpSp>
      <p:grpSp>
        <p:nvGrpSpPr>
          <p:cNvPr id="20" name="그룹 19">
            <a:extLst>
              <a:ext uri="{FF2B5EF4-FFF2-40B4-BE49-F238E27FC236}">
                <a16:creationId xmlns:a16="http://schemas.microsoft.com/office/drawing/2014/main" id="{D7CD66C3-41E2-4DC3-80EA-CC50B5742877}"/>
              </a:ext>
            </a:extLst>
          </p:cNvPr>
          <p:cNvGrpSpPr/>
          <p:nvPr/>
        </p:nvGrpSpPr>
        <p:grpSpPr>
          <a:xfrm>
            <a:off x="1979712" y="5284584"/>
            <a:ext cx="1728192" cy="1550220"/>
            <a:chOff x="4417063" y="4437112"/>
            <a:chExt cx="1466088" cy="1315108"/>
          </a:xfrm>
        </p:grpSpPr>
        <p:pic>
          <p:nvPicPr>
            <p:cNvPr id="18" name="그림 17" descr="실내, 벽이(가) 표시된 사진&#10;&#10;매우 높은 신뢰도로 생성된 설명">
              <a:extLst>
                <a:ext uri="{FF2B5EF4-FFF2-40B4-BE49-F238E27FC236}">
                  <a16:creationId xmlns:a16="http://schemas.microsoft.com/office/drawing/2014/main" id="{5EE6C959-C0B4-4665-94EC-61E71FD589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7063" y="4437112"/>
              <a:ext cx="1466088" cy="1036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861222A2-67CB-4638-86D4-52FF8EFFDE96}"/>
                </a:ext>
              </a:extLst>
            </p:cNvPr>
            <p:cNvSpPr/>
            <p:nvPr/>
          </p:nvSpPr>
          <p:spPr>
            <a:xfrm>
              <a:off x="4694174" y="5517232"/>
              <a:ext cx="944629" cy="234988"/>
            </a:xfrm>
            <a:prstGeom prst="rect">
              <a:avLst/>
            </a:prstGeom>
          </p:spPr>
          <p:txBody>
            <a:bodyPr wrap="square">
              <a:spAutoFit/>
            </a:bodyPr>
            <a:lstStyle/>
            <a:p>
              <a:r>
                <a:rPr lang="en-US" altLang="ko-KR" sz="1200" dirty="0">
                  <a:latin typeface="Myriad Pro" panose="020B0503030403020204" pitchFamily="34" charset="0"/>
                </a:rPr>
                <a:t>An early radio</a:t>
              </a:r>
              <a:endParaRPr lang="ko-KR" altLang="en-US" sz="1200" dirty="0"/>
            </a:p>
          </p:txBody>
        </p:sp>
      </p:grpSp>
      <p:grpSp>
        <p:nvGrpSpPr>
          <p:cNvPr id="24" name="그룹 23">
            <a:extLst>
              <a:ext uri="{FF2B5EF4-FFF2-40B4-BE49-F238E27FC236}">
                <a16:creationId xmlns:a16="http://schemas.microsoft.com/office/drawing/2014/main" id="{1650F07B-5C0D-4204-9E77-4905190DA34F}"/>
              </a:ext>
            </a:extLst>
          </p:cNvPr>
          <p:cNvGrpSpPr/>
          <p:nvPr/>
        </p:nvGrpSpPr>
        <p:grpSpPr>
          <a:xfrm>
            <a:off x="3907928" y="4077069"/>
            <a:ext cx="2141437" cy="1728195"/>
            <a:chOff x="6444208" y="4797152"/>
            <a:chExt cx="1541834" cy="1244301"/>
          </a:xfrm>
        </p:grpSpPr>
        <p:pic>
          <p:nvPicPr>
            <p:cNvPr id="22" name="그림 21" descr="실내, 사람, 아이, 앉아있는이(가) 표시된 사진&#10;&#10;매우 높은 신뢰도로 생성된 설명">
              <a:extLst>
                <a:ext uri="{FF2B5EF4-FFF2-40B4-BE49-F238E27FC236}">
                  <a16:creationId xmlns:a16="http://schemas.microsoft.com/office/drawing/2014/main" id="{A521AAA3-D528-4B0F-A542-CBEB2A4CE0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4797152"/>
              <a:ext cx="1541834" cy="1001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직사각형 22">
              <a:extLst>
                <a:ext uri="{FF2B5EF4-FFF2-40B4-BE49-F238E27FC236}">
                  <a16:creationId xmlns:a16="http://schemas.microsoft.com/office/drawing/2014/main" id="{F1A64857-3E40-432F-A676-9AC2BB3B62C6}"/>
                </a:ext>
              </a:extLst>
            </p:cNvPr>
            <p:cNvSpPr/>
            <p:nvPr/>
          </p:nvSpPr>
          <p:spPr>
            <a:xfrm>
              <a:off x="6507574" y="5842014"/>
              <a:ext cx="1399834" cy="199439"/>
            </a:xfrm>
            <a:prstGeom prst="rect">
              <a:avLst/>
            </a:prstGeom>
          </p:spPr>
          <p:txBody>
            <a:bodyPr wrap="square">
              <a:spAutoFit/>
            </a:bodyPr>
            <a:lstStyle/>
            <a:p>
              <a:r>
                <a:rPr lang="en-US" altLang="ko-KR" sz="1200" dirty="0">
                  <a:solidFill>
                    <a:srgbClr val="221E1F"/>
                  </a:solidFill>
                  <a:latin typeface="Myriad Pro" panose="020B0503030403020204" pitchFamily="34" charset="0"/>
                </a:rPr>
                <a:t>A family watching TV, 1955</a:t>
              </a:r>
              <a:endParaRPr lang="ko-KR" altLang="en-US" sz="1200" dirty="0"/>
            </a:p>
          </p:txBody>
        </p:sp>
      </p:grpSp>
      <p:grpSp>
        <p:nvGrpSpPr>
          <p:cNvPr id="32" name="그룹 31">
            <a:extLst>
              <a:ext uri="{FF2B5EF4-FFF2-40B4-BE49-F238E27FC236}">
                <a16:creationId xmlns:a16="http://schemas.microsoft.com/office/drawing/2014/main" id="{39DC6BE1-899A-4F90-B28E-BE65BA03BECE}"/>
              </a:ext>
            </a:extLst>
          </p:cNvPr>
          <p:cNvGrpSpPr/>
          <p:nvPr/>
        </p:nvGrpSpPr>
        <p:grpSpPr>
          <a:xfrm>
            <a:off x="683568" y="3717032"/>
            <a:ext cx="2664180" cy="1502820"/>
            <a:chOff x="3707904" y="1844824"/>
            <a:chExt cx="3443024" cy="1942153"/>
          </a:xfrm>
        </p:grpSpPr>
        <p:pic>
          <p:nvPicPr>
            <p:cNvPr id="28" name="그림 27" descr="사람, 실내, 남자, 벽이(가) 표시된 사진&#10;&#10;매우 높은 신뢰도로 생성된 설명">
              <a:extLst>
                <a:ext uri="{FF2B5EF4-FFF2-40B4-BE49-F238E27FC236}">
                  <a16:creationId xmlns:a16="http://schemas.microsoft.com/office/drawing/2014/main" id="{A066122B-F597-422C-9BB6-D9AD57EBC1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1844824"/>
              <a:ext cx="3443024" cy="15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직사각형 28">
              <a:extLst>
                <a:ext uri="{FF2B5EF4-FFF2-40B4-BE49-F238E27FC236}">
                  <a16:creationId xmlns:a16="http://schemas.microsoft.com/office/drawing/2014/main" id="{70B528A6-0EF5-498C-9B24-78B0889EFFC4}"/>
                </a:ext>
              </a:extLst>
            </p:cNvPr>
            <p:cNvSpPr/>
            <p:nvPr/>
          </p:nvSpPr>
          <p:spPr>
            <a:xfrm>
              <a:off x="3894022" y="3429000"/>
              <a:ext cx="3070939" cy="357977"/>
            </a:xfrm>
            <a:prstGeom prst="rect">
              <a:avLst/>
            </a:prstGeom>
          </p:spPr>
          <p:txBody>
            <a:bodyPr wrap="square">
              <a:spAutoFit/>
            </a:bodyPr>
            <a:lstStyle/>
            <a:p>
              <a:r>
                <a:rPr lang="en-US" altLang="ko-KR" sz="1200" dirty="0">
                  <a:solidFill>
                    <a:srgbClr val="221E1F"/>
                  </a:solidFill>
                  <a:latin typeface="Myriad Pro" panose="020B0503030403020204" pitchFamily="34" charset="0"/>
                </a:rPr>
                <a:t>Three people listening to the radio </a:t>
              </a:r>
              <a:endParaRPr lang="ko-KR" altLang="en-US" sz="1200" dirty="0"/>
            </a:p>
          </p:txBody>
        </p:sp>
      </p:grpSp>
    </p:spTree>
    <p:extLst>
      <p:ext uri="{BB962C8B-B14F-4D97-AF65-F5344CB8AC3E}">
        <p14:creationId xmlns:p14="http://schemas.microsoft.com/office/powerpoint/2010/main" val="375962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par>
                          <p:cTn id="41" fill="hold">
                            <p:stCondLst>
                              <p:cond delay="1000"/>
                            </p:stCondLst>
                            <p:childTnLst>
                              <p:par>
                                <p:cTn id="42" presetID="14" presetClass="entr" presetSubtype="10" fill="hold"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143999" cy="980728"/>
          </a:xfrm>
        </p:spPr>
        <p:txBody>
          <a:bodyPr>
            <a:noAutofit/>
          </a:bodyPr>
          <a:lstStyle/>
          <a:p>
            <a:r>
              <a:rPr lang="ko-KR" altLang="ko-KR" sz="3600" b="1" dirty="0"/>
              <a:t> </a:t>
            </a:r>
            <a:r>
              <a:rPr lang="en-US" altLang="ko-KR" sz="3600" b="1" dirty="0"/>
              <a:t>Personal Recorders and Players</a:t>
            </a:r>
            <a:endParaRPr lang="ko-KR" altLang="ko-KR" sz="3600" b="1" dirty="0"/>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5004048" y="908720"/>
            <a:ext cx="3096344" cy="936104"/>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did personal recorders and players evolve? </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4139952" y="1988840"/>
            <a:ext cx="4752528" cy="1080120"/>
          </a:xfrm>
          <a:prstGeom prst="wedgeRoundRectCallout">
            <a:avLst>
              <a:gd name="adj1" fmla="val 20298"/>
              <a:gd name="adj2" fmla="val -83463"/>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In the 1960s, people could buy hand-held machines to record music or their own voice. They could make messages and share them with anyone.</a:t>
            </a:r>
            <a:endParaRPr lang="ko-KR" altLang="ko-KR" sz="1600" dirty="0">
              <a:solidFill>
                <a:schemeClr val="tx1"/>
              </a:solidFill>
            </a:endParaRPr>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683568" y="3284984"/>
            <a:ext cx="2304256" cy="1224136"/>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did listening to music change over time?</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3203848" y="3212976"/>
            <a:ext cx="3240360" cy="1512168"/>
          </a:xfrm>
          <a:prstGeom prst="wedgeRoundRectCallout">
            <a:avLst>
              <a:gd name="adj1" fmla="val -69862"/>
              <a:gd name="adj2" fmla="val 15342"/>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People had records, then cassettes, CDs, and MP3 players. Personal music players allowed us to carry our audio with us and listen to anything we wanted at any time.</a:t>
            </a:r>
            <a:endParaRPr lang="ko-KR" altLang="ko-KR" sz="1600" dirty="0">
              <a:solidFill>
                <a:schemeClr val="tx1"/>
              </a:solidFill>
            </a:endParaRPr>
          </a:p>
        </p:txBody>
      </p:sp>
      <p:sp>
        <p:nvSpPr>
          <p:cNvPr id="12" name="사각형: 둥근 모서리 11">
            <a:extLst>
              <a:ext uri="{FF2B5EF4-FFF2-40B4-BE49-F238E27FC236}">
                <a16:creationId xmlns:a16="http://schemas.microsoft.com/office/drawing/2014/main" id="{8F4776A3-7F6B-4C2B-8E0D-0044C872B643}"/>
              </a:ext>
            </a:extLst>
          </p:cNvPr>
          <p:cNvSpPr/>
          <p:nvPr/>
        </p:nvSpPr>
        <p:spPr>
          <a:xfrm>
            <a:off x="3635896" y="4941168"/>
            <a:ext cx="2808312" cy="936104"/>
          </a:xfrm>
          <a:prstGeom prst="roundRect">
            <a:avLst/>
          </a:prstGeom>
          <a:solidFill>
            <a:schemeClr val="accent1">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did video recorders allow people to do? </a:t>
            </a:r>
            <a:endParaRPr lang="ko-KR" altLang="ko-KR" b="1" dirty="0">
              <a:solidFill>
                <a:schemeClr val="tx1"/>
              </a:solidFill>
            </a:endParaRPr>
          </a:p>
        </p:txBody>
      </p:sp>
      <p:sp>
        <p:nvSpPr>
          <p:cNvPr id="13" name="말풍선: 모서리가 둥근 사각형 12">
            <a:extLst>
              <a:ext uri="{FF2B5EF4-FFF2-40B4-BE49-F238E27FC236}">
                <a16:creationId xmlns:a16="http://schemas.microsoft.com/office/drawing/2014/main" id="{05A10560-7F87-45F9-9B75-D6256BE0D846}"/>
              </a:ext>
            </a:extLst>
          </p:cNvPr>
          <p:cNvSpPr/>
          <p:nvPr/>
        </p:nvSpPr>
        <p:spPr>
          <a:xfrm>
            <a:off x="3635896" y="6021288"/>
            <a:ext cx="4896544" cy="720080"/>
          </a:xfrm>
          <a:prstGeom prst="wedgeRoundRectCallout">
            <a:avLst>
              <a:gd name="adj1" fmla="val 1294"/>
              <a:gd name="adj2" fmla="val -110902"/>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They allowed us to record shows from television or to make our own movies using video cameras.</a:t>
            </a:r>
            <a:endParaRPr lang="ko-KR" altLang="ko-KR" sz="1600" dirty="0">
              <a:solidFill>
                <a:schemeClr val="tx1"/>
              </a:solidFill>
            </a:endParaRPr>
          </a:p>
        </p:txBody>
      </p:sp>
      <p:grpSp>
        <p:nvGrpSpPr>
          <p:cNvPr id="16" name="그룹 15">
            <a:extLst>
              <a:ext uri="{FF2B5EF4-FFF2-40B4-BE49-F238E27FC236}">
                <a16:creationId xmlns:a16="http://schemas.microsoft.com/office/drawing/2014/main" id="{68A70E67-55C9-4965-990E-09B78A0BDE48}"/>
              </a:ext>
            </a:extLst>
          </p:cNvPr>
          <p:cNvGrpSpPr/>
          <p:nvPr/>
        </p:nvGrpSpPr>
        <p:grpSpPr>
          <a:xfrm>
            <a:off x="1187624" y="980728"/>
            <a:ext cx="2722322" cy="1933183"/>
            <a:chOff x="1259632" y="980728"/>
            <a:chExt cx="2722322" cy="1933183"/>
          </a:xfrm>
        </p:grpSpPr>
        <p:pic>
          <p:nvPicPr>
            <p:cNvPr id="4" name="그림 3">
              <a:extLst>
                <a:ext uri="{FF2B5EF4-FFF2-40B4-BE49-F238E27FC236}">
                  <a16:creationId xmlns:a16="http://schemas.microsoft.com/office/drawing/2014/main" id="{528324EC-64A2-42F9-8FEE-3BAB98369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980728"/>
              <a:ext cx="2722322"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4">
              <a:extLst>
                <a:ext uri="{FF2B5EF4-FFF2-40B4-BE49-F238E27FC236}">
                  <a16:creationId xmlns:a16="http://schemas.microsoft.com/office/drawing/2014/main" id="{5AFFD850-F21F-45F0-B3DB-EE0E91355961}"/>
                </a:ext>
              </a:extLst>
            </p:cNvPr>
            <p:cNvSpPr/>
            <p:nvPr/>
          </p:nvSpPr>
          <p:spPr>
            <a:xfrm>
              <a:off x="1408239" y="2636912"/>
              <a:ext cx="2515689"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A cassette player and a cassette tape</a:t>
              </a:r>
              <a:endParaRPr lang="ko-KR" altLang="en-US" sz="1200" dirty="0"/>
            </a:p>
          </p:txBody>
        </p:sp>
      </p:grpSp>
      <p:grpSp>
        <p:nvGrpSpPr>
          <p:cNvPr id="18" name="그룹 17">
            <a:extLst>
              <a:ext uri="{FF2B5EF4-FFF2-40B4-BE49-F238E27FC236}">
                <a16:creationId xmlns:a16="http://schemas.microsoft.com/office/drawing/2014/main" id="{7A7C03FD-1462-432D-A2ED-641F0C386414}"/>
              </a:ext>
            </a:extLst>
          </p:cNvPr>
          <p:cNvGrpSpPr/>
          <p:nvPr/>
        </p:nvGrpSpPr>
        <p:grpSpPr>
          <a:xfrm>
            <a:off x="6588224" y="3284984"/>
            <a:ext cx="2304256" cy="1910316"/>
            <a:chOff x="1259632" y="3708541"/>
            <a:chExt cx="2304256" cy="1910316"/>
          </a:xfrm>
        </p:grpSpPr>
        <p:pic>
          <p:nvPicPr>
            <p:cNvPr id="14" name="그림 13" descr="전자기기, 프린터이(가) 표시된 사진&#10;&#10;매우 높은 신뢰도로 생성된 설명">
              <a:extLst>
                <a:ext uri="{FF2B5EF4-FFF2-40B4-BE49-F238E27FC236}">
                  <a16:creationId xmlns:a16="http://schemas.microsoft.com/office/drawing/2014/main" id="{4356E78F-7F24-43C7-8D8D-D92CFED32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3708541"/>
              <a:ext cx="2088232" cy="1401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직사각형 16">
              <a:extLst>
                <a:ext uri="{FF2B5EF4-FFF2-40B4-BE49-F238E27FC236}">
                  <a16:creationId xmlns:a16="http://schemas.microsoft.com/office/drawing/2014/main" id="{542CA1AA-A21E-4664-8FC5-F972E243A4FB}"/>
                </a:ext>
              </a:extLst>
            </p:cNvPr>
            <p:cNvSpPr/>
            <p:nvPr/>
          </p:nvSpPr>
          <p:spPr>
            <a:xfrm>
              <a:off x="1259632" y="5157192"/>
              <a:ext cx="2304256" cy="461665"/>
            </a:xfrm>
            <a:prstGeom prst="rect">
              <a:avLst/>
            </a:prstGeom>
          </p:spPr>
          <p:txBody>
            <a:bodyPr wrap="square">
              <a:spAutoFit/>
            </a:bodyPr>
            <a:lstStyle/>
            <a:p>
              <a:pPr algn="ctr"/>
              <a:r>
                <a:rPr lang="en-US" altLang="ko-KR" sz="1200" dirty="0">
                  <a:latin typeface="Myriad Pro" panose="020B0503030403020204" pitchFamily="34" charset="0"/>
                </a:rPr>
                <a:t>A video cassette tape, CD, DVD, and other recording technologies </a:t>
              </a:r>
              <a:endParaRPr lang="ko-KR" altLang="en-US" sz="1200" dirty="0"/>
            </a:p>
          </p:txBody>
        </p:sp>
      </p:grpSp>
      <p:grpSp>
        <p:nvGrpSpPr>
          <p:cNvPr id="21" name="그룹 20">
            <a:extLst>
              <a:ext uri="{FF2B5EF4-FFF2-40B4-BE49-F238E27FC236}">
                <a16:creationId xmlns:a16="http://schemas.microsoft.com/office/drawing/2014/main" id="{D08605ED-DA21-475E-A464-DE62071B1C50}"/>
              </a:ext>
            </a:extLst>
          </p:cNvPr>
          <p:cNvGrpSpPr/>
          <p:nvPr/>
        </p:nvGrpSpPr>
        <p:grpSpPr>
          <a:xfrm>
            <a:off x="395536" y="5013176"/>
            <a:ext cx="2925736" cy="1645151"/>
            <a:chOff x="539552" y="5013176"/>
            <a:chExt cx="2925736" cy="1645151"/>
          </a:xfrm>
        </p:grpSpPr>
        <p:pic>
          <p:nvPicPr>
            <p:cNvPr id="6" name="그림 5" descr="사람, 벽, 실내, 안경이(가) 표시된 사진&#10;&#10;매우 높은 신뢰도로 생성된 설명">
              <a:extLst>
                <a:ext uri="{FF2B5EF4-FFF2-40B4-BE49-F238E27FC236}">
                  <a16:creationId xmlns:a16="http://schemas.microsoft.com/office/drawing/2014/main" id="{EA0742CC-1AFC-4A40-AEE5-354CED72D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013176"/>
              <a:ext cx="2925736" cy="1325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AEBCDF62-370A-4CC2-A867-FA49A4017B43}"/>
                </a:ext>
              </a:extLst>
            </p:cNvPr>
            <p:cNvSpPr/>
            <p:nvPr/>
          </p:nvSpPr>
          <p:spPr>
            <a:xfrm>
              <a:off x="1403648" y="6381328"/>
              <a:ext cx="1203406"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A video camera </a:t>
              </a:r>
              <a:endParaRPr lang="ko-KR" altLang="en-US" sz="1200" dirty="0"/>
            </a:p>
          </p:txBody>
        </p:sp>
      </p:grpSp>
    </p:spTree>
    <p:extLst>
      <p:ext uri="{BB962C8B-B14F-4D97-AF65-F5344CB8AC3E}">
        <p14:creationId xmlns:p14="http://schemas.microsoft.com/office/powerpoint/2010/main" val="11304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The Internet</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971600" y="2204864"/>
            <a:ext cx="3168352" cy="936104"/>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did people communicate before emails?</a:t>
            </a:r>
            <a:endParaRPr lang="ko-KR" altLang="ko-KR" b="1" dirty="0">
              <a:solidFill>
                <a:schemeClr val="tx1"/>
              </a:solidFill>
            </a:endParaRPr>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683568" y="3429000"/>
            <a:ext cx="2520280" cy="1080120"/>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When was the first webpage invented?</a:t>
            </a:r>
            <a:endParaRPr lang="ko-KR" altLang="en-US" b="1" dirty="0">
              <a:solidFill>
                <a:schemeClr val="tx1"/>
              </a:solidFill>
            </a:endParaRPr>
          </a:p>
        </p:txBody>
      </p:sp>
      <p:sp>
        <p:nvSpPr>
          <p:cNvPr id="9" name="사각형: 둥근 모서리 8">
            <a:extLst>
              <a:ext uri="{FF2B5EF4-FFF2-40B4-BE49-F238E27FC236}">
                <a16:creationId xmlns:a16="http://schemas.microsoft.com/office/drawing/2014/main" id="{B5F3F9AE-8039-484A-ADDC-B6BCF77C8060}"/>
              </a:ext>
            </a:extLst>
          </p:cNvPr>
          <p:cNvSpPr/>
          <p:nvPr/>
        </p:nvSpPr>
        <p:spPr>
          <a:xfrm>
            <a:off x="1259632" y="1052736"/>
            <a:ext cx="3024336" cy="936104"/>
          </a:xfrm>
          <a:prstGeom prst="roundRect">
            <a:avLst/>
          </a:prstGeom>
          <a:solidFill>
            <a:schemeClr val="accent6">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Where did the Internet come from?</a:t>
            </a:r>
            <a:endParaRPr lang="ko-KR" altLang="en-US" b="1" dirty="0">
              <a:solidFill>
                <a:schemeClr val="tx1"/>
              </a:solidFill>
            </a:endParaRPr>
          </a:p>
        </p:txBody>
      </p:sp>
      <p:sp>
        <p:nvSpPr>
          <p:cNvPr id="8" name="말풍선: 모서리가 둥근 사각형 7">
            <a:extLst>
              <a:ext uri="{FF2B5EF4-FFF2-40B4-BE49-F238E27FC236}">
                <a16:creationId xmlns:a16="http://schemas.microsoft.com/office/drawing/2014/main" id="{0615A056-D970-459A-9ED1-399F0DD47A6A}"/>
              </a:ext>
            </a:extLst>
          </p:cNvPr>
          <p:cNvSpPr/>
          <p:nvPr/>
        </p:nvSpPr>
        <p:spPr>
          <a:xfrm>
            <a:off x="4644008" y="1052736"/>
            <a:ext cx="3600400" cy="936104"/>
          </a:xfrm>
          <a:prstGeom prst="wedgeRoundRectCallout">
            <a:avLst>
              <a:gd name="adj1" fmla="val -73094"/>
              <a:gd name="adj2" fmla="val 10715"/>
              <a:gd name="adj3" fmla="val 16667"/>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It was developed out of defense technologies in the US in the 1960s. </a:t>
            </a:r>
            <a:endParaRPr lang="ko-KR" altLang="ko-KR" sz="1600" dirty="0">
              <a:solidFill>
                <a:schemeClr val="tx1"/>
              </a:solidFill>
            </a:endParaRPr>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5940152" y="2996952"/>
            <a:ext cx="2808312" cy="936104"/>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soon followed? </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5436096" y="4077072"/>
            <a:ext cx="3384376" cy="1080120"/>
          </a:xfrm>
          <a:prstGeom prst="wedgeRoundRectCallout">
            <a:avLst>
              <a:gd name="adj1" fmla="val 38098"/>
              <a:gd name="adj2" fmla="val -84523"/>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Internet encyclopedias, dictionaries, video websites, and other web content followed.</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4499992" y="2204864"/>
            <a:ext cx="4248472" cy="648072"/>
          </a:xfrm>
          <a:prstGeom prst="wedgeRoundRectCallout">
            <a:avLst>
              <a:gd name="adj1" fmla="val -64025"/>
              <a:gd name="adj2" fmla="val -26644"/>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They sent letters through the postal service.</a:t>
            </a:r>
            <a:endParaRPr lang="ko-KR" altLang="en-US" sz="1600" dirty="0">
              <a:solidFill>
                <a:schemeClr val="tx1"/>
              </a:solidFill>
            </a:endParaRPr>
          </a:p>
        </p:txBody>
      </p:sp>
      <p:grpSp>
        <p:nvGrpSpPr>
          <p:cNvPr id="6" name="그룹 5">
            <a:extLst>
              <a:ext uri="{FF2B5EF4-FFF2-40B4-BE49-F238E27FC236}">
                <a16:creationId xmlns:a16="http://schemas.microsoft.com/office/drawing/2014/main" id="{EB1ADEB3-AEA6-4E5D-9E67-1513AA8D975E}"/>
              </a:ext>
            </a:extLst>
          </p:cNvPr>
          <p:cNvGrpSpPr/>
          <p:nvPr/>
        </p:nvGrpSpPr>
        <p:grpSpPr>
          <a:xfrm>
            <a:off x="755576" y="4725144"/>
            <a:ext cx="2286683" cy="1141095"/>
            <a:chOff x="3563888" y="3573016"/>
            <a:chExt cx="2286683" cy="1141095"/>
          </a:xfrm>
        </p:grpSpPr>
        <p:pic>
          <p:nvPicPr>
            <p:cNvPr id="4" name="그림 3" descr="스크린샷이(가) 표시된 사진&#10;&#10;매우 높은 신뢰도로 생성된 설명">
              <a:extLst>
                <a:ext uri="{FF2B5EF4-FFF2-40B4-BE49-F238E27FC236}">
                  <a16:creationId xmlns:a16="http://schemas.microsoft.com/office/drawing/2014/main" id="{A2019406-EEC5-4438-B688-0458A3DF9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573016"/>
              <a:ext cx="2286683" cy="79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직사각형 4">
              <a:extLst>
                <a:ext uri="{FF2B5EF4-FFF2-40B4-BE49-F238E27FC236}">
                  <a16:creationId xmlns:a16="http://schemas.microsoft.com/office/drawing/2014/main" id="{E88CDFB1-9877-45FD-A71E-634C2480984C}"/>
                </a:ext>
              </a:extLst>
            </p:cNvPr>
            <p:cNvSpPr/>
            <p:nvPr/>
          </p:nvSpPr>
          <p:spPr>
            <a:xfrm>
              <a:off x="4067944" y="4437112"/>
              <a:ext cx="1363450"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The first webpage </a:t>
              </a:r>
              <a:endParaRPr lang="ko-KR" altLang="en-US" sz="1200" dirty="0"/>
            </a:p>
          </p:txBody>
        </p:sp>
      </p:gr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3419872" y="3717032"/>
            <a:ext cx="720080" cy="720080"/>
          </a:xfrm>
          <a:prstGeom prst="wedgeRoundRectCallout">
            <a:avLst>
              <a:gd name="adj1" fmla="val -99808"/>
              <a:gd name="adj2" fmla="val 7184"/>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1990</a:t>
            </a:r>
            <a:endParaRPr lang="ko-KR" altLang="ko-KR" sz="1600" dirty="0">
              <a:solidFill>
                <a:schemeClr val="tx1"/>
              </a:solidFill>
            </a:endParaRPr>
          </a:p>
        </p:txBody>
      </p:sp>
      <p:grpSp>
        <p:nvGrpSpPr>
          <p:cNvPr id="15" name="그룹 14">
            <a:extLst>
              <a:ext uri="{FF2B5EF4-FFF2-40B4-BE49-F238E27FC236}">
                <a16:creationId xmlns:a16="http://schemas.microsoft.com/office/drawing/2014/main" id="{74B073F4-CD04-4971-89FE-5C670D2BFF05}"/>
              </a:ext>
            </a:extLst>
          </p:cNvPr>
          <p:cNvGrpSpPr/>
          <p:nvPr/>
        </p:nvGrpSpPr>
        <p:grpSpPr>
          <a:xfrm>
            <a:off x="5508104" y="5373804"/>
            <a:ext cx="1878637" cy="1501135"/>
            <a:chOff x="3707904" y="3501008"/>
            <a:chExt cx="1878637" cy="1501135"/>
          </a:xfrm>
        </p:grpSpPr>
        <p:pic>
          <p:nvPicPr>
            <p:cNvPr id="7" name="그림 6">
              <a:extLst>
                <a:ext uri="{FF2B5EF4-FFF2-40B4-BE49-F238E27FC236}">
                  <a16:creationId xmlns:a16="http://schemas.microsoft.com/office/drawing/2014/main" id="{E74942BE-A948-4E23-9F02-F3E701F4E5F8}"/>
                </a:ext>
              </a:extLst>
            </p:cNvPr>
            <p:cNvPicPr>
              <a:picLocks noChangeAspect="1"/>
            </p:cNvPicPr>
            <p:nvPr/>
          </p:nvPicPr>
          <p:blipFill>
            <a:blip r:embed="rId3"/>
            <a:stretch>
              <a:fillRect/>
            </a:stretch>
          </p:blipFill>
          <p:spPr>
            <a:xfrm>
              <a:off x="3707904" y="3501008"/>
              <a:ext cx="1878637" cy="1184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직사각형 13">
              <a:extLst>
                <a:ext uri="{FF2B5EF4-FFF2-40B4-BE49-F238E27FC236}">
                  <a16:creationId xmlns:a16="http://schemas.microsoft.com/office/drawing/2014/main" id="{9677941E-EF17-4AB3-A494-726639B7C670}"/>
                </a:ext>
              </a:extLst>
            </p:cNvPr>
            <p:cNvSpPr/>
            <p:nvPr/>
          </p:nvSpPr>
          <p:spPr>
            <a:xfrm>
              <a:off x="3885543" y="4725144"/>
              <a:ext cx="1550553"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Internet connections </a:t>
              </a:r>
              <a:endParaRPr lang="ko-KR" altLang="en-US" sz="1200" dirty="0"/>
            </a:p>
          </p:txBody>
        </p:sp>
      </p:grpSp>
      <p:grpSp>
        <p:nvGrpSpPr>
          <p:cNvPr id="19" name="그룹 18">
            <a:extLst>
              <a:ext uri="{FF2B5EF4-FFF2-40B4-BE49-F238E27FC236}">
                <a16:creationId xmlns:a16="http://schemas.microsoft.com/office/drawing/2014/main" id="{F9F180EA-C94A-4B54-B6AE-CADDCD1E589C}"/>
              </a:ext>
            </a:extLst>
          </p:cNvPr>
          <p:cNvGrpSpPr/>
          <p:nvPr/>
        </p:nvGrpSpPr>
        <p:grpSpPr>
          <a:xfrm>
            <a:off x="3419872" y="4725144"/>
            <a:ext cx="1989647" cy="2077199"/>
            <a:chOff x="3203848" y="4437112"/>
            <a:chExt cx="1989647" cy="2077199"/>
          </a:xfrm>
        </p:grpSpPr>
        <p:pic>
          <p:nvPicPr>
            <p:cNvPr id="17" name="그림 16" descr="모니터, 벽, 앉아있는, 실내이(가) 표시된 사진&#10;&#10;매우 높은 신뢰도로 생성된 설명">
              <a:extLst>
                <a:ext uri="{FF2B5EF4-FFF2-40B4-BE49-F238E27FC236}">
                  <a16:creationId xmlns:a16="http://schemas.microsoft.com/office/drawing/2014/main" id="{A5809087-F2B0-4689-8D88-7057FDC1E4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4437112"/>
              <a:ext cx="1512168" cy="1751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직사각형 17">
              <a:extLst>
                <a:ext uri="{FF2B5EF4-FFF2-40B4-BE49-F238E27FC236}">
                  <a16:creationId xmlns:a16="http://schemas.microsoft.com/office/drawing/2014/main" id="{519B2B39-D33A-4188-8B2D-16CACA963BFC}"/>
                </a:ext>
              </a:extLst>
            </p:cNvPr>
            <p:cNvSpPr/>
            <p:nvPr/>
          </p:nvSpPr>
          <p:spPr>
            <a:xfrm>
              <a:off x="3203848" y="6237312"/>
              <a:ext cx="1989647" cy="276999"/>
            </a:xfrm>
            <a:prstGeom prst="rect">
              <a:avLst/>
            </a:prstGeom>
          </p:spPr>
          <p:txBody>
            <a:bodyPr wrap="none">
              <a:spAutoFit/>
            </a:bodyPr>
            <a:lstStyle/>
            <a:p>
              <a:r>
                <a:rPr lang="en-US" altLang="ko-KR" sz="1200" dirty="0">
                  <a:latin typeface="Myriad Pro" panose="020B0503030403020204" pitchFamily="34" charset="0"/>
                </a:rPr>
                <a:t>An early personal computer </a:t>
              </a:r>
              <a:endParaRPr lang="ko-KR" altLang="en-US" sz="1200" dirty="0"/>
            </a:p>
          </p:txBody>
        </p:sp>
      </p:grpSp>
    </p:spTree>
    <p:extLst>
      <p:ext uri="{BB962C8B-B14F-4D97-AF65-F5344CB8AC3E}">
        <p14:creationId xmlns:p14="http://schemas.microsoft.com/office/powerpoint/2010/main" val="407844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righ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randombar(horizontal)">
                                      <p:cBhvr>
                                        <p:cTn id="54" dur="500"/>
                                        <p:tgtEl>
                                          <p:spTgt spid="19"/>
                                        </p:tgtEl>
                                      </p:cBhvr>
                                    </p:animEffect>
                                  </p:childTnLst>
                                </p:cTn>
                              </p:par>
                            </p:childTnLst>
                          </p:cTn>
                        </p:par>
                        <p:par>
                          <p:cTn id="55" fill="hold">
                            <p:stCondLst>
                              <p:cond delay="500"/>
                            </p:stCondLst>
                            <p:childTnLst>
                              <p:par>
                                <p:cTn id="56" presetID="14" presetClass="entr" presetSubtype="1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randombar(horizont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9" grpId="0" animBg="1"/>
      <p:bldP spid="8" grpId="0" animBg="1"/>
      <p:bldP spid="10" grpId="0" animBg="1"/>
      <p:bldP spid="11" grpId="0" animBg="1"/>
      <p:bldP spid="27"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a:extLst>
              <a:ext uri="{FF2B5EF4-FFF2-40B4-BE49-F238E27FC236}">
                <a16:creationId xmlns:a16="http://schemas.microsoft.com/office/drawing/2014/main" id="{07010E06-2016-497B-8147-0E504F5ABF0B}"/>
              </a:ext>
            </a:extLst>
          </p:cNvPr>
          <p:cNvGrpSpPr/>
          <p:nvPr/>
        </p:nvGrpSpPr>
        <p:grpSpPr>
          <a:xfrm>
            <a:off x="395536" y="3717032"/>
            <a:ext cx="1571379" cy="1717159"/>
            <a:chOff x="3707903" y="2132856"/>
            <a:chExt cx="1571379" cy="1717159"/>
          </a:xfrm>
        </p:grpSpPr>
        <p:pic>
          <p:nvPicPr>
            <p:cNvPr id="14" name="그림 13" descr="노트북, 컴퓨터, 전자기기, 사람이(가) 표시된 사진&#10;&#10;매우 높은 신뢰도로 생성된 설명">
              <a:extLst>
                <a:ext uri="{FF2B5EF4-FFF2-40B4-BE49-F238E27FC236}">
                  <a16:creationId xmlns:a16="http://schemas.microsoft.com/office/drawing/2014/main" id="{CAE25DF1-BEBC-47F9-94BF-624D0649B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3" y="2132856"/>
              <a:ext cx="1571379"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직사각형 16">
              <a:extLst>
                <a:ext uri="{FF2B5EF4-FFF2-40B4-BE49-F238E27FC236}">
                  <a16:creationId xmlns:a16="http://schemas.microsoft.com/office/drawing/2014/main" id="{67BB1AD4-48AD-4DA0-BC68-395391997EF7}"/>
                </a:ext>
              </a:extLst>
            </p:cNvPr>
            <p:cNvSpPr/>
            <p:nvPr/>
          </p:nvSpPr>
          <p:spPr>
            <a:xfrm>
              <a:off x="3923928" y="3573016"/>
              <a:ext cx="1130759"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Making a blog </a:t>
              </a:r>
              <a:endParaRPr lang="ko-KR" altLang="en-US" sz="1200" dirty="0"/>
            </a:p>
          </p:txBody>
        </p:sp>
      </p:grpSp>
      <p:grpSp>
        <p:nvGrpSpPr>
          <p:cNvPr id="16" name="그룹 15">
            <a:extLst>
              <a:ext uri="{FF2B5EF4-FFF2-40B4-BE49-F238E27FC236}">
                <a16:creationId xmlns:a16="http://schemas.microsoft.com/office/drawing/2014/main" id="{977EFB5F-109F-464A-A0E8-B20754CA818B}"/>
              </a:ext>
            </a:extLst>
          </p:cNvPr>
          <p:cNvGrpSpPr/>
          <p:nvPr/>
        </p:nvGrpSpPr>
        <p:grpSpPr>
          <a:xfrm>
            <a:off x="971600" y="2132856"/>
            <a:ext cx="3147275" cy="1728192"/>
            <a:chOff x="899592" y="2132856"/>
            <a:chExt cx="3147275" cy="1728192"/>
          </a:xfrm>
        </p:grpSpPr>
        <p:pic>
          <p:nvPicPr>
            <p:cNvPr id="6" name="그림 5" descr="텍스트이(가) 표시된 사진&#10;&#10;매우 높은 신뢰도로 생성된 설명">
              <a:extLst>
                <a:ext uri="{FF2B5EF4-FFF2-40B4-BE49-F238E27FC236}">
                  <a16:creationId xmlns:a16="http://schemas.microsoft.com/office/drawing/2014/main" id="{38880E67-260D-4A96-8F43-701E1B5CC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132856"/>
              <a:ext cx="3147275" cy="1361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직사각형 14">
              <a:extLst>
                <a:ext uri="{FF2B5EF4-FFF2-40B4-BE49-F238E27FC236}">
                  <a16:creationId xmlns:a16="http://schemas.microsoft.com/office/drawing/2014/main" id="{8DE0FCDB-ECD1-48BA-B292-2B955D36B61A}"/>
                </a:ext>
              </a:extLst>
            </p:cNvPr>
            <p:cNvSpPr/>
            <p:nvPr/>
          </p:nvSpPr>
          <p:spPr>
            <a:xfrm>
              <a:off x="1962287" y="3584049"/>
              <a:ext cx="1025537"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Social media </a:t>
              </a:r>
              <a:endParaRPr lang="ko-KR" altLang="en-US" sz="1200" dirty="0"/>
            </a:p>
          </p:txBody>
        </p:sp>
      </p:grpSp>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The Internet 2.0</a:t>
            </a:r>
            <a:endParaRPr lang="ko-KR" altLang="ko-KR" sz="3600" b="1" dirty="0"/>
          </a:p>
        </p:txBody>
      </p:sp>
      <p:sp>
        <p:nvSpPr>
          <p:cNvPr id="26" name="사각형: 둥근 모서리 25">
            <a:extLst>
              <a:ext uri="{FF2B5EF4-FFF2-40B4-BE49-F238E27FC236}">
                <a16:creationId xmlns:a16="http://schemas.microsoft.com/office/drawing/2014/main" id="{DFC93EBF-50A7-4699-AFF8-EE173CCB70CA}"/>
              </a:ext>
            </a:extLst>
          </p:cNvPr>
          <p:cNvSpPr/>
          <p:nvPr/>
        </p:nvSpPr>
        <p:spPr>
          <a:xfrm>
            <a:off x="1115616" y="980728"/>
            <a:ext cx="2736304" cy="936104"/>
          </a:xfrm>
          <a:prstGeom prst="roundRect">
            <a:avLst/>
          </a:prstGeom>
          <a:solidFill>
            <a:schemeClr val="accent2">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did the web change in the mid 2000s?</a:t>
            </a:r>
            <a:endParaRPr lang="ko-KR" altLang="ko-KR" b="1" dirty="0">
              <a:solidFill>
                <a:schemeClr val="tx1"/>
              </a:solidFill>
            </a:endParaRPr>
          </a:p>
        </p:txBody>
      </p:sp>
      <p:sp>
        <p:nvSpPr>
          <p:cNvPr id="30" name="사각형: 둥근 모서리 29">
            <a:extLst>
              <a:ext uri="{FF2B5EF4-FFF2-40B4-BE49-F238E27FC236}">
                <a16:creationId xmlns:a16="http://schemas.microsoft.com/office/drawing/2014/main" id="{C150EA0D-32C8-4501-8290-4B329024F07B}"/>
              </a:ext>
            </a:extLst>
          </p:cNvPr>
          <p:cNvSpPr/>
          <p:nvPr/>
        </p:nvSpPr>
        <p:spPr>
          <a:xfrm>
            <a:off x="4355976" y="2060848"/>
            <a:ext cx="3024336" cy="792088"/>
          </a:xfrm>
          <a:prstGeom prst="roundRect">
            <a:avLst/>
          </a:prstGeom>
          <a:solidFill>
            <a:schemeClr val="accent4">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could people do? </a:t>
            </a:r>
            <a:endParaRPr lang="ko-KR" altLang="en-US" b="1" dirty="0">
              <a:solidFill>
                <a:schemeClr val="tx1"/>
              </a:solidFill>
            </a:endParaRPr>
          </a:p>
        </p:txBody>
      </p:sp>
      <p:sp>
        <p:nvSpPr>
          <p:cNvPr id="31" name="말풍선: 모서리가 둥근 사각형 30">
            <a:extLst>
              <a:ext uri="{FF2B5EF4-FFF2-40B4-BE49-F238E27FC236}">
                <a16:creationId xmlns:a16="http://schemas.microsoft.com/office/drawing/2014/main" id="{8E449EDF-1C26-4F83-96B0-992F61AEDF0A}"/>
              </a:ext>
            </a:extLst>
          </p:cNvPr>
          <p:cNvSpPr/>
          <p:nvPr/>
        </p:nvSpPr>
        <p:spPr>
          <a:xfrm>
            <a:off x="4355976" y="2996952"/>
            <a:ext cx="4429000" cy="1440160"/>
          </a:xfrm>
          <a:prstGeom prst="wedgeRoundRectCallout">
            <a:avLst>
              <a:gd name="adj1" fmla="val 9880"/>
              <a:gd name="adj2" fmla="val -77872"/>
              <a:gd name="adj3" fmla="val 16667"/>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They could leave comments online, create blogs, and upload material to video or social media websites. People created profiles and their own pages to share news, photos, and videos. They also commented on those of others.</a:t>
            </a:r>
            <a:endParaRPr lang="ko-KR" altLang="ko-KR" sz="1600" dirty="0">
              <a:solidFill>
                <a:schemeClr val="tx1"/>
              </a:solidFill>
            </a:endParaRPr>
          </a:p>
        </p:txBody>
      </p:sp>
      <p:sp>
        <p:nvSpPr>
          <p:cNvPr id="10" name="사각형: 둥근 모서리 9">
            <a:extLst>
              <a:ext uri="{FF2B5EF4-FFF2-40B4-BE49-F238E27FC236}">
                <a16:creationId xmlns:a16="http://schemas.microsoft.com/office/drawing/2014/main" id="{0E0F9605-A2DB-4E72-86D3-DBC66416E045}"/>
              </a:ext>
            </a:extLst>
          </p:cNvPr>
          <p:cNvSpPr/>
          <p:nvPr/>
        </p:nvSpPr>
        <p:spPr>
          <a:xfrm>
            <a:off x="4355976" y="4653136"/>
            <a:ext cx="2448272" cy="936104"/>
          </a:xfrm>
          <a:prstGeom prst="roundRect">
            <a:avLst/>
          </a:prstGeom>
          <a:solidFill>
            <a:schemeClr val="accent5">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else developed at that time? </a:t>
            </a:r>
            <a:endParaRPr lang="ko-KR" altLang="ko-KR" b="1" dirty="0">
              <a:solidFill>
                <a:schemeClr val="tx1"/>
              </a:solidFill>
            </a:endParaRPr>
          </a:p>
        </p:txBody>
      </p:sp>
      <p:sp>
        <p:nvSpPr>
          <p:cNvPr id="11" name="말풍선: 모서리가 둥근 사각형 10">
            <a:extLst>
              <a:ext uri="{FF2B5EF4-FFF2-40B4-BE49-F238E27FC236}">
                <a16:creationId xmlns:a16="http://schemas.microsoft.com/office/drawing/2014/main" id="{B7D17EEE-B834-4024-A7B7-ABC9EC1D5073}"/>
              </a:ext>
            </a:extLst>
          </p:cNvPr>
          <p:cNvSpPr/>
          <p:nvPr/>
        </p:nvSpPr>
        <p:spPr>
          <a:xfrm>
            <a:off x="6948264" y="4581128"/>
            <a:ext cx="2016224" cy="1080120"/>
          </a:xfrm>
          <a:prstGeom prst="wedgeRoundRectCallout">
            <a:avLst>
              <a:gd name="adj1" fmla="val -75518"/>
              <a:gd name="adj2" fmla="val 11691"/>
              <a:gd name="adj3" fmla="val 16667"/>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Voice-over-Internet (VOIP) connections also developed.</a:t>
            </a:r>
            <a:endParaRPr lang="ko-KR" altLang="ko-KR" sz="1600" dirty="0">
              <a:solidFill>
                <a:schemeClr val="tx1"/>
              </a:solidFill>
            </a:endParaRPr>
          </a:p>
        </p:txBody>
      </p:sp>
      <p:sp>
        <p:nvSpPr>
          <p:cNvPr id="12" name="사각형: 둥근 모서리 11">
            <a:extLst>
              <a:ext uri="{FF2B5EF4-FFF2-40B4-BE49-F238E27FC236}">
                <a16:creationId xmlns:a16="http://schemas.microsoft.com/office/drawing/2014/main" id="{8F4776A3-7F6B-4C2B-8E0D-0044C872B643}"/>
              </a:ext>
            </a:extLst>
          </p:cNvPr>
          <p:cNvSpPr/>
          <p:nvPr/>
        </p:nvSpPr>
        <p:spPr>
          <a:xfrm>
            <a:off x="1547664" y="5805264"/>
            <a:ext cx="2376264" cy="936104"/>
          </a:xfrm>
          <a:prstGeom prst="roundRect">
            <a:avLst/>
          </a:prstGeom>
          <a:solidFill>
            <a:schemeClr val="accent1">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What could people do with this? </a:t>
            </a:r>
            <a:endParaRPr lang="ko-KR" altLang="ko-KR" b="1" dirty="0">
              <a:solidFill>
                <a:schemeClr val="tx1"/>
              </a:solidFill>
            </a:endParaRPr>
          </a:p>
        </p:txBody>
      </p:sp>
      <p:sp>
        <p:nvSpPr>
          <p:cNvPr id="13" name="말풍선: 모서리가 둥근 사각형 12">
            <a:extLst>
              <a:ext uri="{FF2B5EF4-FFF2-40B4-BE49-F238E27FC236}">
                <a16:creationId xmlns:a16="http://schemas.microsoft.com/office/drawing/2014/main" id="{05A10560-7F87-45F9-9B75-D6256BE0D846}"/>
              </a:ext>
            </a:extLst>
          </p:cNvPr>
          <p:cNvSpPr/>
          <p:nvPr/>
        </p:nvSpPr>
        <p:spPr>
          <a:xfrm>
            <a:off x="4139952" y="5805264"/>
            <a:ext cx="4680520" cy="936104"/>
          </a:xfrm>
          <a:prstGeom prst="wedgeRoundRectCallout">
            <a:avLst>
              <a:gd name="adj1" fmla="val -62423"/>
              <a:gd name="adj2" fmla="val 16360"/>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They could make conference calls and communicate with many people all over the world in real time.</a:t>
            </a:r>
            <a:endParaRPr lang="ko-KR" altLang="ko-KR" sz="1600" dirty="0">
              <a:solidFill>
                <a:schemeClr val="tx1"/>
              </a:solidFill>
            </a:endParaRPr>
          </a:p>
        </p:txBody>
      </p:sp>
      <p:sp>
        <p:nvSpPr>
          <p:cNvPr id="27" name="말풍선: 모서리가 둥근 사각형 26">
            <a:extLst>
              <a:ext uri="{FF2B5EF4-FFF2-40B4-BE49-F238E27FC236}">
                <a16:creationId xmlns:a16="http://schemas.microsoft.com/office/drawing/2014/main" id="{69EA2CC7-55CF-4193-9DAD-8F435FF8F7A7}"/>
              </a:ext>
            </a:extLst>
          </p:cNvPr>
          <p:cNvSpPr/>
          <p:nvPr/>
        </p:nvSpPr>
        <p:spPr>
          <a:xfrm>
            <a:off x="4139952" y="1124744"/>
            <a:ext cx="4680520" cy="648072"/>
          </a:xfrm>
          <a:prstGeom prst="wedgeRoundRectCallout">
            <a:avLst>
              <a:gd name="adj1" fmla="val -63010"/>
              <a:gd name="adj2" fmla="val 18613"/>
              <a:gd name="adj3" fmla="val 166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It changed from being passive (read only) into active.</a:t>
            </a:r>
            <a:endParaRPr lang="ko-KR" altLang="en-US" sz="1600" dirty="0">
              <a:solidFill>
                <a:schemeClr val="tx1"/>
              </a:solidFill>
            </a:endParaRPr>
          </a:p>
        </p:txBody>
      </p:sp>
      <p:grpSp>
        <p:nvGrpSpPr>
          <p:cNvPr id="20" name="그룹 19">
            <a:extLst>
              <a:ext uri="{FF2B5EF4-FFF2-40B4-BE49-F238E27FC236}">
                <a16:creationId xmlns:a16="http://schemas.microsoft.com/office/drawing/2014/main" id="{36626D99-3D4C-4E6F-848D-E35B8025017D}"/>
              </a:ext>
            </a:extLst>
          </p:cNvPr>
          <p:cNvGrpSpPr/>
          <p:nvPr/>
        </p:nvGrpSpPr>
        <p:grpSpPr>
          <a:xfrm>
            <a:off x="2195738" y="4005064"/>
            <a:ext cx="1980055" cy="1800200"/>
            <a:chOff x="6377961" y="5301208"/>
            <a:chExt cx="1821650" cy="1656184"/>
          </a:xfrm>
        </p:grpSpPr>
        <p:pic>
          <p:nvPicPr>
            <p:cNvPr id="4" name="그림 3" descr="사람, 테이블, 실내이(가) 표시된 사진&#10;&#10;매우 높은 신뢰도로 생성된 설명">
              <a:extLst>
                <a:ext uri="{FF2B5EF4-FFF2-40B4-BE49-F238E27FC236}">
                  <a16:creationId xmlns:a16="http://schemas.microsoft.com/office/drawing/2014/main" id="{26AC921E-B10B-4BA6-A060-A0EAE78A5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961" y="5301208"/>
              <a:ext cx="1821650" cy="119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직사각형 18">
              <a:extLst>
                <a:ext uri="{FF2B5EF4-FFF2-40B4-BE49-F238E27FC236}">
                  <a16:creationId xmlns:a16="http://schemas.microsoft.com/office/drawing/2014/main" id="{1646FE64-9261-4B5A-9482-7670E99DF8A2}"/>
                </a:ext>
              </a:extLst>
            </p:cNvPr>
            <p:cNvSpPr/>
            <p:nvPr/>
          </p:nvSpPr>
          <p:spPr>
            <a:xfrm>
              <a:off x="6444208" y="6495727"/>
              <a:ext cx="1719006" cy="461665"/>
            </a:xfrm>
            <a:prstGeom prst="rect">
              <a:avLst/>
            </a:prstGeom>
          </p:spPr>
          <p:txBody>
            <a:bodyPr wrap="square">
              <a:spAutoFit/>
            </a:bodyPr>
            <a:lstStyle/>
            <a:p>
              <a:pPr algn="ctr"/>
              <a:r>
                <a:rPr lang="en-US" altLang="ko-KR" sz="1200" dirty="0">
                  <a:solidFill>
                    <a:srgbClr val="221E1F"/>
                  </a:solidFill>
                  <a:latin typeface="Myriad Pro" panose="020B0503030403020204" pitchFamily="34" charset="0"/>
                </a:rPr>
                <a:t>Voice-over-Internet and tele-conferencing </a:t>
              </a:r>
              <a:endParaRPr lang="ko-KR" altLang="en-US" sz="1200" dirty="0"/>
            </a:p>
          </p:txBody>
        </p:sp>
      </p:grpSp>
    </p:spTree>
    <p:extLst>
      <p:ext uri="{BB962C8B-B14F-4D97-AF65-F5344CB8AC3E}">
        <p14:creationId xmlns:p14="http://schemas.microsoft.com/office/powerpoint/2010/main" val="29458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right)">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right)">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10" grpId="0" animBg="1"/>
      <p:bldP spid="11" grpId="0" animBg="1"/>
      <p:bldP spid="12" grpId="0" animBg="1"/>
      <p:bldP spid="13"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0"/>
            <a:ext cx="9143999" cy="980728"/>
          </a:xfrm>
        </p:spPr>
        <p:txBody>
          <a:bodyPr>
            <a:noAutofit/>
          </a:bodyPr>
          <a:lstStyle/>
          <a:p>
            <a:r>
              <a:rPr lang="ko-KR" altLang="ko-KR" dirty="0"/>
              <a:t> </a:t>
            </a:r>
            <a:r>
              <a:rPr lang="en-US" altLang="ko-KR" sz="3600" b="1" dirty="0"/>
              <a:t>Mobile Phones</a:t>
            </a:r>
            <a:endParaRPr lang="ko-KR" altLang="ko-KR" sz="3600" b="1" dirty="0"/>
          </a:p>
        </p:txBody>
      </p:sp>
      <p:sp>
        <p:nvSpPr>
          <p:cNvPr id="12" name="사각형: 둥근 모서리 11">
            <a:extLst>
              <a:ext uri="{FF2B5EF4-FFF2-40B4-BE49-F238E27FC236}">
                <a16:creationId xmlns:a16="http://schemas.microsoft.com/office/drawing/2014/main" id="{8F4776A3-7F6B-4C2B-8E0D-0044C872B643}"/>
              </a:ext>
            </a:extLst>
          </p:cNvPr>
          <p:cNvSpPr/>
          <p:nvPr/>
        </p:nvSpPr>
        <p:spPr>
          <a:xfrm>
            <a:off x="899592" y="4221088"/>
            <a:ext cx="2304256" cy="1224136"/>
          </a:xfrm>
          <a:prstGeom prst="roundRect">
            <a:avLst/>
          </a:prstGeom>
          <a:solidFill>
            <a:schemeClr val="accent1">
              <a:lumMod val="60000"/>
              <a:lumOff val="4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a:solidFill>
                  <a:schemeClr val="tx1"/>
                </a:solidFill>
              </a:rPr>
              <a:t>How have mobile phones evolved?</a:t>
            </a:r>
            <a:endParaRPr lang="ko-KR" altLang="ko-KR" b="1" dirty="0">
              <a:solidFill>
                <a:schemeClr val="tx1"/>
              </a:solidFill>
            </a:endParaRPr>
          </a:p>
        </p:txBody>
      </p:sp>
      <p:sp>
        <p:nvSpPr>
          <p:cNvPr id="13" name="말풍선: 모서리가 둥근 사각형 12">
            <a:extLst>
              <a:ext uri="{FF2B5EF4-FFF2-40B4-BE49-F238E27FC236}">
                <a16:creationId xmlns:a16="http://schemas.microsoft.com/office/drawing/2014/main" id="{05A10560-7F87-45F9-9B75-D6256BE0D846}"/>
              </a:ext>
            </a:extLst>
          </p:cNvPr>
          <p:cNvSpPr/>
          <p:nvPr/>
        </p:nvSpPr>
        <p:spPr>
          <a:xfrm>
            <a:off x="3635896" y="3933056"/>
            <a:ext cx="4968552" cy="2304256"/>
          </a:xfrm>
          <a:prstGeom prst="wedgeRoundRectCallout">
            <a:avLst>
              <a:gd name="adj1" fmla="val -63010"/>
              <a:gd name="adj2" fmla="val -6678"/>
              <a:gd name="adj3" fmla="val 1666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a:solidFill>
                  <a:schemeClr val="tx1"/>
                </a:solidFill>
              </a:rPr>
              <a:t>In the 1980s, they were big and difficult to use. By the late 1990s, the phones were small and light enough to fit in your pocket. They also offered email and some basic Internet features. In the late 2000s, smartphones appeared with full Internet access and applications such as games, maps, and music.</a:t>
            </a:r>
            <a:endParaRPr lang="ko-KR" altLang="ko-KR" sz="1600" dirty="0">
              <a:solidFill>
                <a:schemeClr val="tx1"/>
              </a:solidFill>
            </a:endParaRPr>
          </a:p>
        </p:txBody>
      </p:sp>
      <p:grpSp>
        <p:nvGrpSpPr>
          <p:cNvPr id="5" name="그룹 4">
            <a:extLst>
              <a:ext uri="{FF2B5EF4-FFF2-40B4-BE49-F238E27FC236}">
                <a16:creationId xmlns:a16="http://schemas.microsoft.com/office/drawing/2014/main" id="{9062AEB8-9F3F-4089-8A4D-754888DBBBC7}"/>
              </a:ext>
            </a:extLst>
          </p:cNvPr>
          <p:cNvGrpSpPr/>
          <p:nvPr/>
        </p:nvGrpSpPr>
        <p:grpSpPr>
          <a:xfrm>
            <a:off x="899592" y="1196752"/>
            <a:ext cx="1512169" cy="2255024"/>
            <a:chOff x="2393570" y="1700808"/>
            <a:chExt cx="1321175" cy="1970205"/>
          </a:xfrm>
        </p:grpSpPr>
        <p:pic>
          <p:nvPicPr>
            <p:cNvPr id="3" name="그림 2">
              <a:extLst>
                <a:ext uri="{FF2B5EF4-FFF2-40B4-BE49-F238E27FC236}">
                  <a16:creationId xmlns:a16="http://schemas.microsoft.com/office/drawing/2014/main" id="{51FFD054-12BE-46B4-BADD-E5FFD299E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243" y="1700808"/>
              <a:ext cx="970100" cy="1675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직사각형 3">
              <a:extLst>
                <a:ext uri="{FF2B5EF4-FFF2-40B4-BE49-F238E27FC236}">
                  <a16:creationId xmlns:a16="http://schemas.microsoft.com/office/drawing/2014/main" id="{65EA3DE8-0A1B-4E4A-B2ED-98F2E1FB9AAF}"/>
                </a:ext>
              </a:extLst>
            </p:cNvPr>
            <p:cNvSpPr/>
            <p:nvPr/>
          </p:nvSpPr>
          <p:spPr>
            <a:xfrm>
              <a:off x="2393570" y="3429000"/>
              <a:ext cx="1321175" cy="242013"/>
            </a:xfrm>
            <a:prstGeom prst="rect">
              <a:avLst/>
            </a:prstGeom>
          </p:spPr>
          <p:txBody>
            <a:bodyPr wrap="square">
              <a:spAutoFit/>
            </a:bodyPr>
            <a:lstStyle/>
            <a:p>
              <a:r>
                <a:rPr lang="en-US" altLang="ko-KR" sz="1200" dirty="0">
                  <a:latin typeface="Myriad Pro" panose="020B0503030403020204" pitchFamily="34" charset="0"/>
                </a:rPr>
                <a:t>1980s mobile phone</a:t>
              </a:r>
              <a:endParaRPr lang="ko-KR" altLang="en-US" sz="1200" dirty="0"/>
            </a:p>
          </p:txBody>
        </p:sp>
      </p:grpSp>
      <p:grpSp>
        <p:nvGrpSpPr>
          <p:cNvPr id="15" name="그룹 14">
            <a:extLst>
              <a:ext uri="{FF2B5EF4-FFF2-40B4-BE49-F238E27FC236}">
                <a16:creationId xmlns:a16="http://schemas.microsoft.com/office/drawing/2014/main" id="{F1AE72FD-D16A-443E-BA07-B73BF761F86D}"/>
              </a:ext>
            </a:extLst>
          </p:cNvPr>
          <p:cNvGrpSpPr/>
          <p:nvPr/>
        </p:nvGrpSpPr>
        <p:grpSpPr>
          <a:xfrm>
            <a:off x="2555776" y="1196752"/>
            <a:ext cx="2122573" cy="2262943"/>
            <a:chOff x="2339752" y="2996952"/>
            <a:chExt cx="1847088" cy="1969240"/>
          </a:xfrm>
        </p:grpSpPr>
        <p:pic>
          <p:nvPicPr>
            <p:cNvPr id="7" name="그림 6" descr="실내, 앉아있는, 테이블, 전자기기이(가) 표시된 사진&#10;&#10;매우 높은 신뢰도로 생성된 설명">
              <a:extLst>
                <a:ext uri="{FF2B5EF4-FFF2-40B4-BE49-F238E27FC236}">
                  <a16:creationId xmlns:a16="http://schemas.microsoft.com/office/drawing/2014/main" id="{766F6357-D105-43A5-B967-DDFFE5308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2996952"/>
              <a:ext cx="1847088" cy="1679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직사각형 13">
              <a:extLst>
                <a:ext uri="{FF2B5EF4-FFF2-40B4-BE49-F238E27FC236}">
                  <a16:creationId xmlns:a16="http://schemas.microsoft.com/office/drawing/2014/main" id="{980182F3-F57C-4588-B840-F4FE18D9B56E}"/>
                </a:ext>
              </a:extLst>
            </p:cNvPr>
            <p:cNvSpPr/>
            <p:nvPr/>
          </p:nvSpPr>
          <p:spPr>
            <a:xfrm>
              <a:off x="2778387" y="4725144"/>
              <a:ext cx="955865" cy="241048"/>
            </a:xfrm>
            <a:prstGeom prst="rect">
              <a:avLst/>
            </a:prstGeom>
          </p:spPr>
          <p:txBody>
            <a:bodyPr wrap="square">
              <a:spAutoFit/>
            </a:bodyPr>
            <a:lstStyle/>
            <a:p>
              <a:r>
                <a:rPr lang="en-US" altLang="ko-KR" sz="1200" dirty="0">
                  <a:solidFill>
                    <a:srgbClr val="221E1F"/>
                  </a:solidFill>
                  <a:latin typeface="Myriad Pro" panose="020B0503030403020204" pitchFamily="34" charset="0"/>
                </a:rPr>
                <a:t>A smartphone </a:t>
              </a:r>
              <a:endParaRPr lang="ko-KR" altLang="en-US" sz="1200" dirty="0"/>
            </a:p>
          </p:txBody>
        </p:sp>
      </p:grpSp>
      <p:grpSp>
        <p:nvGrpSpPr>
          <p:cNvPr id="19" name="그룹 18">
            <a:extLst>
              <a:ext uri="{FF2B5EF4-FFF2-40B4-BE49-F238E27FC236}">
                <a16:creationId xmlns:a16="http://schemas.microsoft.com/office/drawing/2014/main" id="{E2C0EB5B-5034-499A-ABB1-2D3E234766DE}"/>
              </a:ext>
            </a:extLst>
          </p:cNvPr>
          <p:cNvGrpSpPr/>
          <p:nvPr/>
        </p:nvGrpSpPr>
        <p:grpSpPr>
          <a:xfrm>
            <a:off x="5004048" y="1196752"/>
            <a:ext cx="3892296" cy="2293223"/>
            <a:chOff x="1331640" y="3717032"/>
            <a:chExt cx="3892296" cy="2293223"/>
          </a:xfrm>
        </p:grpSpPr>
        <p:pic>
          <p:nvPicPr>
            <p:cNvPr id="17" name="그림 16">
              <a:extLst>
                <a:ext uri="{FF2B5EF4-FFF2-40B4-BE49-F238E27FC236}">
                  <a16:creationId xmlns:a16="http://schemas.microsoft.com/office/drawing/2014/main" id="{BD2667C2-8B41-43DA-83DB-AF3BAE29B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3717032"/>
              <a:ext cx="3892296" cy="1935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직사각형 17">
              <a:extLst>
                <a:ext uri="{FF2B5EF4-FFF2-40B4-BE49-F238E27FC236}">
                  <a16:creationId xmlns:a16="http://schemas.microsoft.com/office/drawing/2014/main" id="{98DD58BB-E50E-4AB1-B234-02559E7D9761}"/>
                </a:ext>
              </a:extLst>
            </p:cNvPr>
            <p:cNvSpPr/>
            <p:nvPr/>
          </p:nvSpPr>
          <p:spPr>
            <a:xfrm>
              <a:off x="2483768" y="5733256"/>
              <a:ext cx="1535998" cy="276999"/>
            </a:xfrm>
            <a:prstGeom prst="rect">
              <a:avLst/>
            </a:prstGeom>
          </p:spPr>
          <p:txBody>
            <a:bodyPr wrap="none">
              <a:spAutoFit/>
            </a:bodyPr>
            <a:lstStyle/>
            <a:p>
              <a:r>
                <a:rPr lang="en-US" altLang="ko-KR" sz="1200" dirty="0">
                  <a:solidFill>
                    <a:srgbClr val="221E1F"/>
                  </a:solidFill>
                  <a:latin typeface="Myriad Pro" panose="020B0503030403020204" pitchFamily="34" charset="0"/>
                </a:rPr>
                <a:t>Older mobile phones</a:t>
              </a:r>
              <a:endParaRPr lang="ko-KR" altLang="en-US" sz="1200" dirty="0"/>
            </a:p>
          </p:txBody>
        </p:sp>
      </p:grpSp>
    </p:spTree>
    <p:extLst>
      <p:ext uri="{BB962C8B-B14F-4D97-AF65-F5344CB8AC3E}">
        <p14:creationId xmlns:p14="http://schemas.microsoft.com/office/powerpoint/2010/main" val="311764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TM03457496[[fn=Parallax]]</Template>
  <TotalTime>3832</TotalTime>
  <Words>1440</Words>
  <Application>Microsoft Office PowerPoint</Application>
  <PresentationFormat>On-screen Show (4:3)</PresentationFormat>
  <Paragraphs>152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HY궁서B</vt:lpstr>
      <vt:lpstr>HY엽서L</vt:lpstr>
      <vt:lpstr>맑은 고딕</vt:lpstr>
      <vt:lpstr>Arial</vt:lpstr>
      <vt:lpstr>Corbel</vt:lpstr>
      <vt:lpstr>Myriad Pro</vt:lpstr>
      <vt:lpstr>Wingdings</vt:lpstr>
      <vt:lpstr>Parallax</vt:lpstr>
      <vt:lpstr> Communication Technology</vt:lpstr>
      <vt:lpstr> Communication</vt:lpstr>
      <vt:lpstr> Evolution of Speech and Writing </vt:lpstr>
      <vt:lpstr> Communicating with Electricity</vt:lpstr>
      <vt:lpstr> Other Inventions Using Electricity</vt:lpstr>
      <vt:lpstr> Personal Recorders and Players</vt:lpstr>
      <vt:lpstr> The Internet</vt:lpstr>
      <vt:lpstr> The Internet 2.0</vt:lpstr>
      <vt:lpstr> Mobile Phones</vt:lpstr>
      <vt:lpstr> Augmented and Virtual Reality </vt:lpstr>
      <vt:lpstr> Perceptual Computing </vt:lpstr>
      <vt:lpstr> Wearable Devices</vt:lpstr>
      <vt:lpstr>  Helpful or Dangerous?</vt:lpstr>
      <vt:lpstr>Vocabulary</vt:lpstr>
      <vt:lpstr>Vocabulary</vt:lpstr>
      <vt:lpstr>Vocabulary</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Bees to Flowers</dc:title>
  <dc:creator>Wonki</dc:creator>
  <cp:lastModifiedBy>Katie</cp:lastModifiedBy>
  <cp:revision>225</cp:revision>
  <dcterms:created xsi:type="dcterms:W3CDTF">2017-01-13T06:55:16Z</dcterms:created>
  <dcterms:modified xsi:type="dcterms:W3CDTF">2017-09-04T02:00:55Z</dcterms:modified>
</cp:coreProperties>
</file>